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09" r:id="rId3"/>
    <p:sldId id="2610" r:id="rId4"/>
    <p:sldId id="1810" r:id="rId5"/>
    <p:sldId id="1811" r:id="rId6"/>
    <p:sldId id="2537" r:id="rId7"/>
    <p:sldId id="2215" r:id="rId8"/>
    <p:sldId id="2310" r:id="rId9"/>
    <p:sldId id="1872" r:id="rId10"/>
    <p:sldId id="1873" r:id="rId11"/>
    <p:sldId id="1874" r:id="rId12"/>
    <p:sldId id="1875" r:id="rId13"/>
    <p:sldId id="1877" r:id="rId14"/>
    <p:sldId id="2219" r:id="rId15"/>
    <p:sldId id="2220" r:id="rId16"/>
    <p:sldId id="2377" r:id="rId17"/>
    <p:sldId id="1981" r:id="rId19"/>
    <p:sldId id="2378" r:id="rId20"/>
    <p:sldId id="2386" r:id="rId21"/>
    <p:sldId id="2385" r:id="rId22"/>
    <p:sldId id="2379" r:id="rId23"/>
    <p:sldId id="2380" r:id="rId24"/>
    <p:sldId id="2381" r:id="rId25"/>
    <p:sldId id="2391" r:id="rId26"/>
    <p:sldId id="2539" r:id="rId27"/>
    <p:sldId id="2387" r:id="rId28"/>
    <p:sldId id="2540" r:id="rId29"/>
    <p:sldId id="2389" r:id="rId30"/>
    <p:sldId id="2390" r:id="rId31"/>
    <p:sldId id="1992" r:id="rId32"/>
    <p:sldId id="2229" r:id="rId33"/>
    <p:sldId id="2392" r:id="rId34"/>
    <p:sldId id="587" r:id="rId35"/>
    <p:sldId id="2394" r:id="rId36"/>
    <p:sldId id="2445" r:id="rId37"/>
    <p:sldId id="2225" r:id="rId38"/>
    <p:sldId id="2446" r:id="rId39"/>
    <p:sldId id="1994" r:id="rId40"/>
    <p:sldId id="2536" r:id="rId41"/>
    <p:sldId id="1293" r:id="rId42"/>
    <p:sldId id="1996" r:id="rId43"/>
    <p:sldId id="1997" r:id="rId44"/>
    <p:sldId id="1998" r:id="rId45"/>
    <p:sldId id="1999" r:id="rId46"/>
    <p:sldId id="2000" r:id="rId47"/>
    <p:sldId id="2001" r:id="rId48"/>
    <p:sldId id="2447" r:id="rId49"/>
    <p:sldId id="2488" r:id="rId50"/>
    <p:sldId id="1980" r:id="rId51"/>
    <p:sldId id="2143" r:id="rId52"/>
    <p:sldId id="2489" r:id="rId53"/>
    <p:sldId id="2490" r:id="rId54"/>
    <p:sldId id="2491" r:id="rId55"/>
    <p:sldId id="1859" r:id="rId56"/>
    <p:sldId id="2236" r:id="rId57"/>
    <p:sldId id="2541" r:id="rId58"/>
    <p:sldId id="2542" r:id="rId59"/>
    <p:sldId id="2543" r:id="rId60"/>
    <p:sldId id="739" r:id="rId61"/>
    <p:sldId id="2151" r:id="rId62"/>
    <p:sldId id="2515" r:id="rId63"/>
    <p:sldId id="2516" r:id="rId64"/>
    <p:sldId id="2156" r:id="rId65"/>
    <p:sldId id="2538" r:id="rId66"/>
    <p:sldId id="2158" r:id="rId67"/>
    <p:sldId id="2159" r:id="rId68"/>
    <p:sldId id="2160" r:id="rId69"/>
    <p:sldId id="2161" r:id="rId70"/>
    <p:sldId id="2162" r:id="rId71"/>
    <p:sldId id="2163" r:id="rId72"/>
    <p:sldId id="2203" r:id="rId73"/>
    <p:sldId id="2533" r:id="rId74"/>
    <p:sldId id="2534" r:id="rId75"/>
    <p:sldId id="2535" r:id="rId76"/>
    <p:sldId id="2206" r:id="rId77"/>
    <p:sldId id="2212" r:id="rId78"/>
    <p:sldId id="472" r:id="rId79"/>
  </p:sldIdLst>
  <p:sldSz cx="12192000" cy="6858000"/>
  <p:notesSz cx="6858000" cy="9144000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3FA"/>
    <a:srgbClr val="FFFFFF"/>
    <a:srgbClr val="58B6E5"/>
    <a:srgbClr val="F1E8EA"/>
    <a:srgbClr val="B8975A"/>
    <a:srgbClr val="C00000"/>
    <a:srgbClr val="E2AEAB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01" autoAdjust="0"/>
    <p:restoredTop sz="94660"/>
  </p:normalViewPr>
  <p:slideViewPr>
    <p:cSldViewPr snapToGrid="0">
      <p:cViewPr varScale="1">
        <p:scale>
          <a:sx n="66" d="100"/>
          <a:sy n="66" d="100"/>
        </p:scale>
        <p:origin x="252" y="40"/>
      </p:cViewPr>
      <p:guideLst>
        <p:guide orient="horz" pos="2160"/>
        <p:guide pos="348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gs" Target="tags/tag450.xml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0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tags" Target="../tags/tag181.xml"/><Relationship Id="rId7" Type="http://schemas.microsoft.com/office/2007/relationships/hdphoto" Target="../media/image56.wdp"/><Relationship Id="rId6" Type="http://schemas.openxmlformats.org/officeDocument/2006/relationships/image" Target="../media/image55.png"/><Relationship Id="rId5" Type="http://schemas.microsoft.com/office/2007/relationships/hdphoto" Target="../media/image54.wdp"/><Relationship Id="rId4" Type="http://schemas.openxmlformats.org/officeDocument/2006/relationships/image" Target="../media/image53.png"/><Relationship Id="rId3" Type="http://schemas.microsoft.com/office/2007/relationships/hdphoto" Target="../media/image52.wdp"/><Relationship Id="rId2" Type="http://schemas.openxmlformats.org/officeDocument/2006/relationships/image" Target="../media/image5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3.xml"/><Relationship Id="rId2" Type="http://schemas.openxmlformats.org/officeDocument/2006/relationships/image" Target="../media/image48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184.xml"/><Relationship Id="rId5" Type="http://schemas.microsoft.com/office/2007/relationships/hdphoto" Target="../media/image64.wdp"/><Relationship Id="rId4" Type="http://schemas.openxmlformats.org/officeDocument/2006/relationships/image" Target="../media/image63.png"/><Relationship Id="rId3" Type="http://schemas.microsoft.com/office/2007/relationships/hdphoto" Target="../media/image62.wdp"/><Relationship Id="rId2" Type="http://schemas.openxmlformats.org/officeDocument/2006/relationships/image" Target="../media/image61.png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5.xml"/><Relationship Id="rId2" Type="http://schemas.openxmlformats.org/officeDocument/2006/relationships/image" Target="../media/image4.png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6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7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90.xml"/><Relationship Id="rId2" Type="http://schemas.openxmlformats.org/officeDocument/2006/relationships/image" Target="../media/image4.png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2.xml"/><Relationship Id="rId5" Type="http://schemas.openxmlformats.org/officeDocument/2006/relationships/image" Target="../media/image4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tags" Target="../tags/tag191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289.xml"/><Relationship Id="rId98" Type="http://schemas.openxmlformats.org/officeDocument/2006/relationships/tags" Target="../tags/tag288.xml"/><Relationship Id="rId97" Type="http://schemas.openxmlformats.org/officeDocument/2006/relationships/tags" Target="../tags/tag287.xml"/><Relationship Id="rId96" Type="http://schemas.openxmlformats.org/officeDocument/2006/relationships/tags" Target="../tags/tag286.xml"/><Relationship Id="rId95" Type="http://schemas.openxmlformats.org/officeDocument/2006/relationships/tags" Target="../tags/tag285.xml"/><Relationship Id="rId94" Type="http://schemas.openxmlformats.org/officeDocument/2006/relationships/tags" Target="../tags/tag284.xml"/><Relationship Id="rId93" Type="http://schemas.openxmlformats.org/officeDocument/2006/relationships/tags" Target="../tags/tag283.xml"/><Relationship Id="rId92" Type="http://schemas.openxmlformats.org/officeDocument/2006/relationships/tags" Target="../tags/tag282.xml"/><Relationship Id="rId91" Type="http://schemas.openxmlformats.org/officeDocument/2006/relationships/tags" Target="../tags/tag281.xml"/><Relationship Id="rId90" Type="http://schemas.openxmlformats.org/officeDocument/2006/relationships/tags" Target="../tags/tag280.xml"/><Relationship Id="rId9" Type="http://schemas.openxmlformats.org/officeDocument/2006/relationships/tags" Target="../tags/tag199.xml"/><Relationship Id="rId89" Type="http://schemas.openxmlformats.org/officeDocument/2006/relationships/tags" Target="../tags/tag279.xml"/><Relationship Id="rId88" Type="http://schemas.openxmlformats.org/officeDocument/2006/relationships/tags" Target="../tags/tag278.xml"/><Relationship Id="rId87" Type="http://schemas.openxmlformats.org/officeDocument/2006/relationships/tags" Target="../tags/tag277.xml"/><Relationship Id="rId86" Type="http://schemas.openxmlformats.org/officeDocument/2006/relationships/tags" Target="../tags/tag276.xml"/><Relationship Id="rId85" Type="http://schemas.openxmlformats.org/officeDocument/2006/relationships/tags" Target="../tags/tag275.xml"/><Relationship Id="rId84" Type="http://schemas.openxmlformats.org/officeDocument/2006/relationships/tags" Target="../tags/tag274.xml"/><Relationship Id="rId83" Type="http://schemas.openxmlformats.org/officeDocument/2006/relationships/tags" Target="../tags/tag273.xml"/><Relationship Id="rId82" Type="http://schemas.openxmlformats.org/officeDocument/2006/relationships/tags" Target="../tags/tag272.xml"/><Relationship Id="rId81" Type="http://schemas.openxmlformats.org/officeDocument/2006/relationships/tags" Target="../tags/tag271.xml"/><Relationship Id="rId80" Type="http://schemas.openxmlformats.org/officeDocument/2006/relationships/tags" Target="../tags/tag270.xml"/><Relationship Id="rId8" Type="http://schemas.openxmlformats.org/officeDocument/2006/relationships/tags" Target="../tags/tag198.xml"/><Relationship Id="rId79" Type="http://schemas.openxmlformats.org/officeDocument/2006/relationships/tags" Target="../tags/tag269.xml"/><Relationship Id="rId78" Type="http://schemas.openxmlformats.org/officeDocument/2006/relationships/tags" Target="../tags/tag268.xml"/><Relationship Id="rId77" Type="http://schemas.openxmlformats.org/officeDocument/2006/relationships/tags" Target="../tags/tag267.xml"/><Relationship Id="rId76" Type="http://schemas.openxmlformats.org/officeDocument/2006/relationships/tags" Target="../tags/tag266.xml"/><Relationship Id="rId75" Type="http://schemas.openxmlformats.org/officeDocument/2006/relationships/tags" Target="../tags/tag265.xml"/><Relationship Id="rId74" Type="http://schemas.openxmlformats.org/officeDocument/2006/relationships/tags" Target="../tags/tag264.xml"/><Relationship Id="rId73" Type="http://schemas.openxmlformats.org/officeDocument/2006/relationships/tags" Target="../tags/tag263.xml"/><Relationship Id="rId72" Type="http://schemas.openxmlformats.org/officeDocument/2006/relationships/tags" Target="../tags/tag262.xml"/><Relationship Id="rId71" Type="http://schemas.openxmlformats.org/officeDocument/2006/relationships/tags" Target="../tags/tag261.xml"/><Relationship Id="rId70" Type="http://schemas.openxmlformats.org/officeDocument/2006/relationships/tags" Target="../tags/tag260.xml"/><Relationship Id="rId7" Type="http://schemas.openxmlformats.org/officeDocument/2006/relationships/tags" Target="../tags/tag197.xml"/><Relationship Id="rId69" Type="http://schemas.openxmlformats.org/officeDocument/2006/relationships/tags" Target="../tags/tag259.xml"/><Relationship Id="rId68" Type="http://schemas.openxmlformats.org/officeDocument/2006/relationships/tags" Target="../tags/tag258.xml"/><Relationship Id="rId67" Type="http://schemas.openxmlformats.org/officeDocument/2006/relationships/tags" Target="../tags/tag257.xml"/><Relationship Id="rId66" Type="http://schemas.openxmlformats.org/officeDocument/2006/relationships/tags" Target="../tags/tag256.xml"/><Relationship Id="rId65" Type="http://schemas.openxmlformats.org/officeDocument/2006/relationships/tags" Target="../tags/tag255.xml"/><Relationship Id="rId64" Type="http://schemas.openxmlformats.org/officeDocument/2006/relationships/tags" Target="../tags/tag254.xml"/><Relationship Id="rId63" Type="http://schemas.openxmlformats.org/officeDocument/2006/relationships/tags" Target="../tags/tag253.xml"/><Relationship Id="rId62" Type="http://schemas.openxmlformats.org/officeDocument/2006/relationships/tags" Target="../tags/tag252.xml"/><Relationship Id="rId61" Type="http://schemas.openxmlformats.org/officeDocument/2006/relationships/tags" Target="../tags/tag251.xml"/><Relationship Id="rId60" Type="http://schemas.openxmlformats.org/officeDocument/2006/relationships/tags" Target="../tags/tag250.xml"/><Relationship Id="rId6" Type="http://schemas.openxmlformats.org/officeDocument/2006/relationships/tags" Target="../tags/tag196.xml"/><Relationship Id="rId59" Type="http://schemas.openxmlformats.org/officeDocument/2006/relationships/tags" Target="../tags/tag249.xml"/><Relationship Id="rId58" Type="http://schemas.openxmlformats.org/officeDocument/2006/relationships/tags" Target="../tags/tag248.xml"/><Relationship Id="rId57" Type="http://schemas.openxmlformats.org/officeDocument/2006/relationships/tags" Target="../tags/tag247.xml"/><Relationship Id="rId56" Type="http://schemas.openxmlformats.org/officeDocument/2006/relationships/tags" Target="../tags/tag246.xml"/><Relationship Id="rId55" Type="http://schemas.openxmlformats.org/officeDocument/2006/relationships/tags" Target="../tags/tag245.xml"/><Relationship Id="rId54" Type="http://schemas.openxmlformats.org/officeDocument/2006/relationships/tags" Target="../tags/tag244.xml"/><Relationship Id="rId53" Type="http://schemas.openxmlformats.org/officeDocument/2006/relationships/tags" Target="../tags/tag243.xml"/><Relationship Id="rId52" Type="http://schemas.openxmlformats.org/officeDocument/2006/relationships/tags" Target="../tags/tag242.xml"/><Relationship Id="rId51" Type="http://schemas.openxmlformats.org/officeDocument/2006/relationships/tags" Target="../tags/tag241.xml"/><Relationship Id="rId50" Type="http://schemas.openxmlformats.org/officeDocument/2006/relationships/tags" Target="../tags/tag240.xml"/><Relationship Id="rId5" Type="http://schemas.openxmlformats.org/officeDocument/2006/relationships/tags" Target="../tags/tag195.xml"/><Relationship Id="rId49" Type="http://schemas.openxmlformats.org/officeDocument/2006/relationships/tags" Target="../tags/tag239.xml"/><Relationship Id="rId48" Type="http://schemas.openxmlformats.org/officeDocument/2006/relationships/tags" Target="../tags/tag238.xml"/><Relationship Id="rId47" Type="http://schemas.openxmlformats.org/officeDocument/2006/relationships/tags" Target="../tags/tag237.xml"/><Relationship Id="rId46" Type="http://schemas.openxmlformats.org/officeDocument/2006/relationships/tags" Target="../tags/tag236.xml"/><Relationship Id="rId45" Type="http://schemas.openxmlformats.org/officeDocument/2006/relationships/tags" Target="../tags/tag235.xml"/><Relationship Id="rId44" Type="http://schemas.openxmlformats.org/officeDocument/2006/relationships/tags" Target="../tags/tag234.xml"/><Relationship Id="rId43" Type="http://schemas.openxmlformats.org/officeDocument/2006/relationships/tags" Target="../tags/tag233.xml"/><Relationship Id="rId42" Type="http://schemas.openxmlformats.org/officeDocument/2006/relationships/tags" Target="../tags/tag232.xml"/><Relationship Id="rId41" Type="http://schemas.openxmlformats.org/officeDocument/2006/relationships/tags" Target="../tags/tag231.xml"/><Relationship Id="rId40" Type="http://schemas.openxmlformats.org/officeDocument/2006/relationships/tags" Target="../tags/tag230.xml"/><Relationship Id="rId4" Type="http://schemas.openxmlformats.org/officeDocument/2006/relationships/tags" Target="../tags/tag194.xml"/><Relationship Id="rId39" Type="http://schemas.openxmlformats.org/officeDocument/2006/relationships/tags" Target="../tags/tag229.xml"/><Relationship Id="rId38" Type="http://schemas.openxmlformats.org/officeDocument/2006/relationships/tags" Target="../tags/tag228.xml"/><Relationship Id="rId37" Type="http://schemas.openxmlformats.org/officeDocument/2006/relationships/tags" Target="../tags/tag227.xml"/><Relationship Id="rId36" Type="http://schemas.openxmlformats.org/officeDocument/2006/relationships/tags" Target="../tags/tag226.xml"/><Relationship Id="rId35" Type="http://schemas.openxmlformats.org/officeDocument/2006/relationships/tags" Target="../tags/tag225.xml"/><Relationship Id="rId34" Type="http://schemas.openxmlformats.org/officeDocument/2006/relationships/tags" Target="../tags/tag224.xml"/><Relationship Id="rId33" Type="http://schemas.openxmlformats.org/officeDocument/2006/relationships/tags" Target="../tags/tag223.xml"/><Relationship Id="rId32" Type="http://schemas.openxmlformats.org/officeDocument/2006/relationships/tags" Target="../tags/tag222.xml"/><Relationship Id="rId31" Type="http://schemas.openxmlformats.org/officeDocument/2006/relationships/tags" Target="../tags/tag221.xml"/><Relationship Id="rId30" Type="http://schemas.openxmlformats.org/officeDocument/2006/relationships/tags" Target="../tags/tag220.xml"/><Relationship Id="rId3" Type="http://schemas.openxmlformats.org/officeDocument/2006/relationships/tags" Target="../tags/tag193.xml"/><Relationship Id="rId29" Type="http://schemas.openxmlformats.org/officeDocument/2006/relationships/tags" Target="../tags/tag219.xml"/><Relationship Id="rId28" Type="http://schemas.openxmlformats.org/officeDocument/2006/relationships/tags" Target="../tags/tag218.xml"/><Relationship Id="rId27" Type="http://schemas.openxmlformats.org/officeDocument/2006/relationships/tags" Target="../tags/tag217.xml"/><Relationship Id="rId26" Type="http://schemas.openxmlformats.org/officeDocument/2006/relationships/tags" Target="../tags/tag216.xml"/><Relationship Id="rId25" Type="http://schemas.openxmlformats.org/officeDocument/2006/relationships/tags" Target="../tags/tag215.xml"/><Relationship Id="rId24" Type="http://schemas.openxmlformats.org/officeDocument/2006/relationships/tags" Target="../tags/tag214.xml"/><Relationship Id="rId23" Type="http://schemas.openxmlformats.org/officeDocument/2006/relationships/tags" Target="../tags/tag213.xml"/><Relationship Id="rId22" Type="http://schemas.openxmlformats.org/officeDocument/2006/relationships/tags" Target="../tags/tag212.xml"/><Relationship Id="rId21" Type="http://schemas.openxmlformats.org/officeDocument/2006/relationships/tags" Target="../tags/tag211.xml"/><Relationship Id="rId20" Type="http://schemas.openxmlformats.org/officeDocument/2006/relationships/tags" Target="../tags/tag210.xml"/><Relationship Id="rId2" Type="http://schemas.openxmlformats.org/officeDocument/2006/relationships/image" Target="../media/image12.jpeg"/><Relationship Id="rId19" Type="http://schemas.openxmlformats.org/officeDocument/2006/relationships/tags" Target="../tags/tag209.xml"/><Relationship Id="rId18" Type="http://schemas.openxmlformats.org/officeDocument/2006/relationships/tags" Target="../tags/tag208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2.xml"/><Relationship Id="rId119" Type="http://schemas.openxmlformats.org/officeDocument/2006/relationships/image" Target="../media/image4.png"/><Relationship Id="rId118" Type="http://schemas.openxmlformats.org/officeDocument/2006/relationships/tags" Target="../tags/tag308.xml"/><Relationship Id="rId117" Type="http://schemas.openxmlformats.org/officeDocument/2006/relationships/tags" Target="../tags/tag307.xml"/><Relationship Id="rId116" Type="http://schemas.openxmlformats.org/officeDocument/2006/relationships/tags" Target="../tags/tag306.xml"/><Relationship Id="rId115" Type="http://schemas.openxmlformats.org/officeDocument/2006/relationships/tags" Target="../tags/tag305.xml"/><Relationship Id="rId114" Type="http://schemas.openxmlformats.org/officeDocument/2006/relationships/tags" Target="../tags/tag304.xml"/><Relationship Id="rId113" Type="http://schemas.openxmlformats.org/officeDocument/2006/relationships/tags" Target="../tags/tag303.xml"/><Relationship Id="rId112" Type="http://schemas.openxmlformats.org/officeDocument/2006/relationships/tags" Target="../tags/tag302.xml"/><Relationship Id="rId111" Type="http://schemas.openxmlformats.org/officeDocument/2006/relationships/tags" Target="../tags/tag301.xml"/><Relationship Id="rId110" Type="http://schemas.openxmlformats.org/officeDocument/2006/relationships/tags" Target="../tags/tag300.xml"/><Relationship Id="rId11" Type="http://schemas.openxmlformats.org/officeDocument/2006/relationships/tags" Target="../tags/tag201.xml"/><Relationship Id="rId109" Type="http://schemas.openxmlformats.org/officeDocument/2006/relationships/tags" Target="../tags/tag299.xml"/><Relationship Id="rId108" Type="http://schemas.openxmlformats.org/officeDocument/2006/relationships/tags" Target="../tags/tag298.xml"/><Relationship Id="rId107" Type="http://schemas.openxmlformats.org/officeDocument/2006/relationships/tags" Target="../tags/tag297.xml"/><Relationship Id="rId106" Type="http://schemas.openxmlformats.org/officeDocument/2006/relationships/tags" Target="../tags/tag296.xml"/><Relationship Id="rId105" Type="http://schemas.openxmlformats.org/officeDocument/2006/relationships/tags" Target="../tags/tag295.xml"/><Relationship Id="rId104" Type="http://schemas.openxmlformats.org/officeDocument/2006/relationships/tags" Target="../tags/tag294.xml"/><Relationship Id="rId103" Type="http://schemas.openxmlformats.org/officeDocument/2006/relationships/tags" Target="../tags/tag293.xml"/><Relationship Id="rId102" Type="http://schemas.openxmlformats.org/officeDocument/2006/relationships/tags" Target="../tags/tag292.xml"/><Relationship Id="rId101" Type="http://schemas.openxmlformats.org/officeDocument/2006/relationships/tags" Target="../tags/tag291.xml"/><Relationship Id="rId100" Type="http://schemas.openxmlformats.org/officeDocument/2006/relationships/tags" Target="../tags/tag290.xml"/><Relationship Id="rId10" Type="http://schemas.openxmlformats.org/officeDocument/2006/relationships/tags" Target="../tags/tag200.xml"/><Relationship Id="rId1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68.png"/><Relationship Id="rId4" Type="http://schemas.openxmlformats.org/officeDocument/2006/relationships/image" Target="../media/image70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0.xml"/><Relationship Id="rId2" Type="http://schemas.openxmlformats.org/officeDocument/2006/relationships/image" Target="../media/image4.png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3.xml"/><Relationship Id="rId1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4.xml"/><Relationship Id="rId2" Type="http://schemas.openxmlformats.org/officeDocument/2006/relationships/image" Target="../media/image48.png"/><Relationship Id="rId1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5.xml"/><Relationship Id="rId2" Type="http://schemas.openxmlformats.org/officeDocument/2006/relationships/image" Target="../media/image4.png"/><Relationship Id="rId1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16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17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9.xml"/><Relationship Id="rId5" Type="http://schemas.openxmlformats.org/officeDocument/2006/relationships/image" Target="../media/image4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tags" Target="../tags/tag318.xml"/></Relationships>
</file>

<file path=ppt/slides/_rels/slide63.xml.rels><?xml version="1.0" encoding="UTF-8" standalone="yes"?>
<Relationships xmlns="http://schemas.openxmlformats.org/package/2006/relationships"><Relationship Id="rId99" Type="http://schemas.openxmlformats.org/officeDocument/2006/relationships/tags" Target="../tags/tag416.xml"/><Relationship Id="rId98" Type="http://schemas.openxmlformats.org/officeDocument/2006/relationships/tags" Target="../tags/tag415.xml"/><Relationship Id="rId97" Type="http://schemas.openxmlformats.org/officeDocument/2006/relationships/tags" Target="../tags/tag414.xml"/><Relationship Id="rId96" Type="http://schemas.openxmlformats.org/officeDocument/2006/relationships/tags" Target="../tags/tag413.xml"/><Relationship Id="rId95" Type="http://schemas.openxmlformats.org/officeDocument/2006/relationships/tags" Target="../tags/tag412.xml"/><Relationship Id="rId94" Type="http://schemas.openxmlformats.org/officeDocument/2006/relationships/tags" Target="../tags/tag411.xml"/><Relationship Id="rId93" Type="http://schemas.openxmlformats.org/officeDocument/2006/relationships/tags" Target="../tags/tag410.xml"/><Relationship Id="rId92" Type="http://schemas.openxmlformats.org/officeDocument/2006/relationships/tags" Target="../tags/tag409.xml"/><Relationship Id="rId91" Type="http://schemas.openxmlformats.org/officeDocument/2006/relationships/tags" Target="../tags/tag408.xml"/><Relationship Id="rId90" Type="http://schemas.openxmlformats.org/officeDocument/2006/relationships/tags" Target="../tags/tag407.xml"/><Relationship Id="rId9" Type="http://schemas.openxmlformats.org/officeDocument/2006/relationships/tags" Target="../tags/tag326.xml"/><Relationship Id="rId89" Type="http://schemas.openxmlformats.org/officeDocument/2006/relationships/tags" Target="../tags/tag406.xml"/><Relationship Id="rId88" Type="http://schemas.openxmlformats.org/officeDocument/2006/relationships/tags" Target="../tags/tag405.xml"/><Relationship Id="rId87" Type="http://schemas.openxmlformats.org/officeDocument/2006/relationships/tags" Target="../tags/tag404.xml"/><Relationship Id="rId86" Type="http://schemas.openxmlformats.org/officeDocument/2006/relationships/tags" Target="../tags/tag403.xml"/><Relationship Id="rId85" Type="http://schemas.openxmlformats.org/officeDocument/2006/relationships/tags" Target="../tags/tag402.xml"/><Relationship Id="rId84" Type="http://schemas.openxmlformats.org/officeDocument/2006/relationships/tags" Target="../tags/tag401.xml"/><Relationship Id="rId83" Type="http://schemas.openxmlformats.org/officeDocument/2006/relationships/tags" Target="../tags/tag400.xml"/><Relationship Id="rId82" Type="http://schemas.openxmlformats.org/officeDocument/2006/relationships/tags" Target="../tags/tag399.xml"/><Relationship Id="rId81" Type="http://schemas.openxmlformats.org/officeDocument/2006/relationships/tags" Target="../tags/tag398.xml"/><Relationship Id="rId80" Type="http://schemas.openxmlformats.org/officeDocument/2006/relationships/tags" Target="../tags/tag397.xml"/><Relationship Id="rId8" Type="http://schemas.openxmlformats.org/officeDocument/2006/relationships/tags" Target="../tags/tag325.xml"/><Relationship Id="rId79" Type="http://schemas.openxmlformats.org/officeDocument/2006/relationships/tags" Target="../tags/tag396.xml"/><Relationship Id="rId78" Type="http://schemas.openxmlformats.org/officeDocument/2006/relationships/tags" Target="../tags/tag395.xml"/><Relationship Id="rId77" Type="http://schemas.openxmlformats.org/officeDocument/2006/relationships/tags" Target="../tags/tag394.xml"/><Relationship Id="rId76" Type="http://schemas.openxmlformats.org/officeDocument/2006/relationships/tags" Target="../tags/tag393.xml"/><Relationship Id="rId75" Type="http://schemas.openxmlformats.org/officeDocument/2006/relationships/tags" Target="../tags/tag392.xml"/><Relationship Id="rId74" Type="http://schemas.openxmlformats.org/officeDocument/2006/relationships/tags" Target="../tags/tag391.xml"/><Relationship Id="rId73" Type="http://schemas.openxmlformats.org/officeDocument/2006/relationships/tags" Target="../tags/tag390.xml"/><Relationship Id="rId72" Type="http://schemas.openxmlformats.org/officeDocument/2006/relationships/tags" Target="../tags/tag389.xml"/><Relationship Id="rId71" Type="http://schemas.openxmlformats.org/officeDocument/2006/relationships/tags" Target="../tags/tag388.xml"/><Relationship Id="rId70" Type="http://schemas.openxmlformats.org/officeDocument/2006/relationships/tags" Target="../tags/tag387.xml"/><Relationship Id="rId7" Type="http://schemas.openxmlformats.org/officeDocument/2006/relationships/tags" Target="../tags/tag324.xml"/><Relationship Id="rId69" Type="http://schemas.openxmlformats.org/officeDocument/2006/relationships/tags" Target="../tags/tag386.xml"/><Relationship Id="rId68" Type="http://schemas.openxmlformats.org/officeDocument/2006/relationships/tags" Target="../tags/tag385.xml"/><Relationship Id="rId67" Type="http://schemas.openxmlformats.org/officeDocument/2006/relationships/tags" Target="../tags/tag384.xml"/><Relationship Id="rId66" Type="http://schemas.openxmlformats.org/officeDocument/2006/relationships/tags" Target="../tags/tag383.xml"/><Relationship Id="rId65" Type="http://schemas.openxmlformats.org/officeDocument/2006/relationships/tags" Target="../tags/tag382.xml"/><Relationship Id="rId64" Type="http://schemas.openxmlformats.org/officeDocument/2006/relationships/tags" Target="../tags/tag381.xml"/><Relationship Id="rId63" Type="http://schemas.openxmlformats.org/officeDocument/2006/relationships/tags" Target="../tags/tag380.xml"/><Relationship Id="rId62" Type="http://schemas.openxmlformats.org/officeDocument/2006/relationships/tags" Target="../tags/tag379.xml"/><Relationship Id="rId61" Type="http://schemas.openxmlformats.org/officeDocument/2006/relationships/tags" Target="../tags/tag378.xml"/><Relationship Id="rId60" Type="http://schemas.openxmlformats.org/officeDocument/2006/relationships/tags" Target="../tags/tag377.xml"/><Relationship Id="rId6" Type="http://schemas.openxmlformats.org/officeDocument/2006/relationships/tags" Target="../tags/tag323.xml"/><Relationship Id="rId59" Type="http://schemas.openxmlformats.org/officeDocument/2006/relationships/tags" Target="../tags/tag376.xml"/><Relationship Id="rId58" Type="http://schemas.openxmlformats.org/officeDocument/2006/relationships/tags" Target="../tags/tag375.xml"/><Relationship Id="rId57" Type="http://schemas.openxmlformats.org/officeDocument/2006/relationships/tags" Target="../tags/tag374.xml"/><Relationship Id="rId56" Type="http://schemas.openxmlformats.org/officeDocument/2006/relationships/tags" Target="../tags/tag373.xml"/><Relationship Id="rId55" Type="http://schemas.openxmlformats.org/officeDocument/2006/relationships/tags" Target="../tags/tag372.xml"/><Relationship Id="rId54" Type="http://schemas.openxmlformats.org/officeDocument/2006/relationships/tags" Target="../tags/tag371.xml"/><Relationship Id="rId53" Type="http://schemas.openxmlformats.org/officeDocument/2006/relationships/tags" Target="../tags/tag370.xml"/><Relationship Id="rId52" Type="http://schemas.openxmlformats.org/officeDocument/2006/relationships/tags" Target="../tags/tag369.xml"/><Relationship Id="rId51" Type="http://schemas.openxmlformats.org/officeDocument/2006/relationships/tags" Target="../tags/tag368.xml"/><Relationship Id="rId50" Type="http://schemas.openxmlformats.org/officeDocument/2006/relationships/tags" Target="../tags/tag367.xml"/><Relationship Id="rId5" Type="http://schemas.openxmlformats.org/officeDocument/2006/relationships/tags" Target="../tags/tag322.xml"/><Relationship Id="rId49" Type="http://schemas.openxmlformats.org/officeDocument/2006/relationships/tags" Target="../tags/tag366.xml"/><Relationship Id="rId48" Type="http://schemas.openxmlformats.org/officeDocument/2006/relationships/tags" Target="../tags/tag365.xml"/><Relationship Id="rId47" Type="http://schemas.openxmlformats.org/officeDocument/2006/relationships/tags" Target="../tags/tag364.xml"/><Relationship Id="rId46" Type="http://schemas.openxmlformats.org/officeDocument/2006/relationships/tags" Target="../tags/tag363.xml"/><Relationship Id="rId45" Type="http://schemas.openxmlformats.org/officeDocument/2006/relationships/tags" Target="../tags/tag362.xml"/><Relationship Id="rId44" Type="http://schemas.openxmlformats.org/officeDocument/2006/relationships/tags" Target="../tags/tag361.xml"/><Relationship Id="rId43" Type="http://schemas.openxmlformats.org/officeDocument/2006/relationships/tags" Target="../tags/tag360.xml"/><Relationship Id="rId42" Type="http://schemas.openxmlformats.org/officeDocument/2006/relationships/tags" Target="../tags/tag359.xml"/><Relationship Id="rId41" Type="http://schemas.openxmlformats.org/officeDocument/2006/relationships/tags" Target="../tags/tag358.xml"/><Relationship Id="rId40" Type="http://schemas.openxmlformats.org/officeDocument/2006/relationships/tags" Target="../tags/tag357.xml"/><Relationship Id="rId4" Type="http://schemas.openxmlformats.org/officeDocument/2006/relationships/tags" Target="../tags/tag321.xml"/><Relationship Id="rId39" Type="http://schemas.openxmlformats.org/officeDocument/2006/relationships/tags" Target="../tags/tag356.xml"/><Relationship Id="rId38" Type="http://schemas.openxmlformats.org/officeDocument/2006/relationships/tags" Target="../tags/tag355.xml"/><Relationship Id="rId37" Type="http://schemas.openxmlformats.org/officeDocument/2006/relationships/tags" Target="../tags/tag354.xml"/><Relationship Id="rId36" Type="http://schemas.openxmlformats.org/officeDocument/2006/relationships/tags" Target="../tags/tag353.xml"/><Relationship Id="rId35" Type="http://schemas.openxmlformats.org/officeDocument/2006/relationships/tags" Target="../tags/tag352.xml"/><Relationship Id="rId34" Type="http://schemas.openxmlformats.org/officeDocument/2006/relationships/tags" Target="../tags/tag351.xml"/><Relationship Id="rId33" Type="http://schemas.openxmlformats.org/officeDocument/2006/relationships/tags" Target="../tags/tag350.xml"/><Relationship Id="rId32" Type="http://schemas.openxmlformats.org/officeDocument/2006/relationships/tags" Target="../tags/tag349.xml"/><Relationship Id="rId31" Type="http://schemas.openxmlformats.org/officeDocument/2006/relationships/tags" Target="../tags/tag348.xml"/><Relationship Id="rId30" Type="http://schemas.openxmlformats.org/officeDocument/2006/relationships/tags" Target="../tags/tag347.xml"/><Relationship Id="rId3" Type="http://schemas.openxmlformats.org/officeDocument/2006/relationships/tags" Target="../tags/tag320.xml"/><Relationship Id="rId29" Type="http://schemas.openxmlformats.org/officeDocument/2006/relationships/tags" Target="../tags/tag346.xml"/><Relationship Id="rId28" Type="http://schemas.openxmlformats.org/officeDocument/2006/relationships/tags" Target="../tags/tag345.xml"/><Relationship Id="rId27" Type="http://schemas.openxmlformats.org/officeDocument/2006/relationships/tags" Target="../tags/tag344.xml"/><Relationship Id="rId26" Type="http://schemas.openxmlformats.org/officeDocument/2006/relationships/tags" Target="../tags/tag343.xml"/><Relationship Id="rId25" Type="http://schemas.openxmlformats.org/officeDocument/2006/relationships/tags" Target="../tags/tag342.xml"/><Relationship Id="rId24" Type="http://schemas.openxmlformats.org/officeDocument/2006/relationships/tags" Target="../tags/tag341.xml"/><Relationship Id="rId23" Type="http://schemas.openxmlformats.org/officeDocument/2006/relationships/tags" Target="../tags/tag340.xml"/><Relationship Id="rId22" Type="http://schemas.openxmlformats.org/officeDocument/2006/relationships/tags" Target="../tags/tag339.xml"/><Relationship Id="rId21" Type="http://schemas.openxmlformats.org/officeDocument/2006/relationships/tags" Target="../tags/tag338.xml"/><Relationship Id="rId20" Type="http://schemas.openxmlformats.org/officeDocument/2006/relationships/tags" Target="../tags/tag337.xml"/><Relationship Id="rId2" Type="http://schemas.openxmlformats.org/officeDocument/2006/relationships/image" Target="../media/image12.jpeg"/><Relationship Id="rId19" Type="http://schemas.openxmlformats.org/officeDocument/2006/relationships/tags" Target="../tags/tag336.xml"/><Relationship Id="rId18" Type="http://schemas.openxmlformats.org/officeDocument/2006/relationships/tags" Target="../tags/tag335.xml"/><Relationship Id="rId17" Type="http://schemas.openxmlformats.org/officeDocument/2006/relationships/tags" Target="../tags/tag334.xml"/><Relationship Id="rId16" Type="http://schemas.openxmlformats.org/officeDocument/2006/relationships/tags" Target="../tags/tag333.xml"/><Relationship Id="rId15" Type="http://schemas.openxmlformats.org/officeDocument/2006/relationships/tags" Target="../tags/tag332.xml"/><Relationship Id="rId14" Type="http://schemas.openxmlformats.org/officeDocument/2006/relationships/tags" Target="../tags/tag331.xml"/><Relationship Id="rId13" Type="http://schemas.openxmlformats.org/officeDocument/2006/relationships/tags" Target="../tags/tag330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9.xml"/><Relationship Id="rId119" Type="http://schemas.openxmlformats.org/officeDocument/2006/relationships/image" Target="../media/image4.png"/><Relationship Id="rId118" Type="http://schemas.openxmlformats.org/officeDocument/2006/relationships/tags" Target="../tags/tag435.xml"/><Relationship Id="rId117" Type="http://schemas.openxmlformats.org/officeDocument/2006/relationships/tags" Target="../tags/tag434.xml"/><Relationship Id="rId116" Type="http://schemas.openxmlformats.org/officeDocument/2006/relationships/tags" Target="../tags/tag433.xml"/><Relationship Id="rId115" Type="http://schemas.openxmlformats.org/officeDocument/2006/relationships/tags" Target="../tags/tag432.xml"/><Relationship Id="rId114" Type="http://schemas.openxmlformats.org/officeDocument/2006/relationships/tags" Target="../tags/tag431.xml"/><Relationship Id="rId113" Type="http://schemas.openxmlformats.org/officeDocument/2006/relationships/tags" Target="../tags/tag430.xml"/><Relationship Id="rId112" Type="http://schemas.openxmlformats.org/officeDocument/2006/relationships/tags" Target="../tags/tag429.xml"/><Relationship Id="rId111" Type="http://schemas.openxmlformats.org/officeDocument/2006/relationships/tags" Target="../tags/tag428.xml"/><Relationship Id="rId110" Type="http://schemas.openxmlformats.org/officeDocument/2006/relationships/tags" Target="../tags/tag427.xml"/><Relationship Id="rId11" Type="http://schemas.openxmlformats.org/officeDocument/2006/relationships/tags" Target="../tags/tag328.xml"/><Relationship Id="rId109" Type="http://schemas.openxmlformats.org/officeDocument/2006/relationships/tags" Target="../tags/tag426.xml"/><Relationship Id="rId108" Type="http://schemas.openxmlformats.org/officeDocument/2006/relationships/tags" Target="../tags/tag425.xml"/><Relationship Id="rId107" Type="http://schemas.openxmlformats.org/officeDocument/2006/relationships/tags" Target="../tags/tag424.xml"/><Relationship Id="rId106" Type="http://schemas.openxmlformats.org/officeDocument/2006/relationships/tags" Target="../tags/tag423.xml"/><Relationship Id="rId105" Type="http://schemas.openxmlformats.org/officeDocument/2006/relationships/tags" Target="../tags/tag422.xml"/><Relationship Id="rId104" Type="http://schemas.openxmlformats.org/officeDocument/2006/relationships/tags" Target="../tags/tag421.xml"/><Relationship Id="rId103" Type="http://schemas.openxmlformats.org/officeDocument/2006/relationships/tags" Target="../tags/tag420.xml"/><Relationship Id="rId102" Type="http://schemas.openxmlformats.org/officeDocument/2006/relationships/tags" Target="../tags/tag419.xml"/><Relationship Id="rId101" Type="http://schemas.openxmlformats.org/officeDocument/2006/relationships/tags" Target="../tags/tag418.xml"/><Relationship Id="rId100" Type="http://schemas.openxmlformats.org/officeDocument/2006/relationships/tags" Target="../tags/tag417.xml"/><Relationship Id="rId10" Type="http://schemas.openxmlformats.org/officeDocument/2006/relationships/tags" Target="../tags/tag327.xml"/><Relationship Id="rId1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8.png"/><Relationship Id="rId1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8.png"/><Relationship Id="rId1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8.png"/><Relationship Id="rId1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8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1.xml"/><Relationship Id="rId5" Type="http://schemas.openxmlformats.org/officeDocument/2006/relationships/image" Target="../media/image4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tags" Target="../tags/tag440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45.xml"/><Relationship Id="rId7" Type="http://schemas.openxmlformats.org/officeDocument/2006/relationships/image" Target="../media/image4.png"/><Relationship Id="rId6" Type="http://schemas.openxmlformats.org/officeDocument/2006/relationships/tags" Target="../tags/tag44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tags" Target="../tags/tag443.xml"/><Relationship Id="rId2" Type="http://schemas.openxmlformats.org/officeDocument/2006/relationships/image" Target="../media/image65.jpeg"/><Relationship Id="rId1" Type="http://schemas.openxmlformats.org/officeDocument/2006/relationships/tags" Target="../tags/tag442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7.xml"/><Relationship Id="rId5" Type="http://schemas.openxmlformats.org/officeDocument/2006/relationships/image" Target="../media/image4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tags" Target="../tags/tag446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160" y="2848605"/>
            <a:ext cx="1225455" cy="11423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763" y="5279763"/>
            <a:ext cx="752475" cy="7804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821" y="683648"/>
            <a:ext cx="848360" cy="61270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10" y="-1223877"/>
            <a:ext cx="921979" cy="6471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24" y="7526338"/>
            <a:ext cx="442091" cy="4273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4363720"/>
            <a:chOff x="264" y="2298"/>
            <a:chExt cx="8640" cy="6872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60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suíjí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随即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adv. immediately,presently</a:t>
              </a:r>
              <a:endParaRPr lang="en-US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053" y="5401945"/>
            <a:ext cx="5646475" cy="720090"/>
            <a:chOff x="197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吃完饭，妈妈随即去了超市。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07" y="2639196"/>
            <a:ext cx="1505585" cy="156160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43" y="5407978"/>
            <a:ext cx="543253" cy="5251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603" y="746324"/>
            <a:ext cx="522795" cy="48735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33" y="-1269165"/>
            <a:ext cx="1029335" cy="74340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10" y="7538388"/>
            <a:ext cx="436180" cy="4032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zhū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株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hangingPunct="0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m. used for plants and trees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5858510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这株花很难养活。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982" y="2399796"/>
            <a:ext cx="2110995" cy="204062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02" y="5324721"/>
            <a:ext cx="746996" cy="69055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633" y="676910"/>
            <a:ext cx="604872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05" y="-1234284"/>
            <a:ext cx="717190" cy="66856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511" y="7416004"/>
            <a:ext cx="864980" cy="64799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lì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粒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m. used for granular objects 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他的碗里剩下了几粒米。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170" y="2855913"/>
            <a:ext cx="1220619" cy="11283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761" y="5304239"/>
            <a:ext cx="976478" cy="7315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003" y="756603"/>
            <a:ext cx="484133" cy="467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976" y="-1327355"/>
            <a:ext cx="824047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647" y="7435835"/>
            <a:ext cx="866706" cy="6083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tǔrǎnɡ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土壤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n.soil 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中国东北的土壤是黑色的。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608" y="2915285"/>
            <a:ext cx="1347743" cy="10096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81" y="5356945"/>
            <a:ext cx="892037" cy="6261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627" y="830263"/>
            <a:ext cx="346883" cy="3206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048" y="-1295320"/>
            <a:ext cx="817904" cy="7906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576" y="7485470"/>
            <a:ext cx="704850" cy="50905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féiwò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>
                <a:lnSpc>
                  <a:spcPct val="8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肥沃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adj.fertile,rich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黑土是最肥沃的土壤。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神奇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magical, miraculous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shénqí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随即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immediately,presently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sīɡuā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丝瓜</a:t>
              </a:r>
              <a:endParaRPr lang="en-US" altLang="zh-CN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towel gourd, sponge gourd</a:t>
              </a:r>
              <a:endParaRPr lang="en-US" sz="200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sīɡuā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株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m. used for plants and trees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zhū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粒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m. used for granular objects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土壤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n.soil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tǔrǎnɡ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肥沃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adj.fertile,rich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féiwò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即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即使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即日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立即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当即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一拍即合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829627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国王很欣赏他，当即赐给他一大片土地。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兄弟俩一拍即合，决定合伙干件大事。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壤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848090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土壤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接壤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沃壤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穷乡僻壤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天壤之别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11115"/>
            <a:ext cx="93256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在背风向阳、排水好的沃壤上，迎春花生长旺盛。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3473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中国拥有的陆地边界线，与周边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20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个国家接壤。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217663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00066" y="3193415"/>
            <a:ext cx="2263227" cy="1572260"/>
            <a:chOff x="8408" y="3144"/>
            <a:chExt cx="4515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08" y="3219"/>
              <a:ext cx="4515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随即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副词——表示紧跟着就发生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11" y="2788612"/>
            <a:ext cx="9173798" cy="1234277"/>
            <a:chOff x="518" y="3589"/>
            <a:chExt cx="14892" cy="913"/>
          </a:xfrm>
        </p:grpSpPr>
        <p:sp>
          <p:nvSpPr>
            <p:cNvPr id="62" name="圆角矩形 61"/>
            <p:cNvSpPr/>
            <p:nvPr/>
          </p:nvSpPr>
          <p:spPr>
            <a:xfrm>
              <a:off x="518" y="3589"/>
              <a:ext cx="14891" cy="913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9" y="3667"/>
              <a:ext cx="14891" cy="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在公司的内部会议上，大家对这个产品一致看好，总经理更是信心百倍，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随即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开始制定市场开拓方案。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1445703"/>
            <a:ext cx="9271000" cy="783269"/>
            <a:chOff x="518" y="3097"/>
            <a:chExt cx="14600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58"/>
              <a:ext cx="14600" cy="12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缺乏父母之爱的孩子，不安全感也会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随即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产生。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7613" y="4709948"/>
            <a:ext cx="9174480" cy="1211986"/>
            <a:chOff x="517" y="3425"/>
            <a:chExt cx="13447" cy="1272"/>
          </a:xfrm>
        </p:grpSpPr>
        <p:sp>
          <p:nvSpPr>
            <p:cNvPr id="6" name="圆角矩形 5"/>
            <p:cNvSpPr/>
            <p:nvPr/>
          </p:nvSpPr>
          <p:spPr>
            <a:xfrm>
              <a:off x="517" y="3425"/>
              <a:ext cx="13447" cy="127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春天，孩子们在楼旁空地上开出一个小小的花园，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随即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种上了一棵树、几株花和几粒丝瓜种子。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 descr="C:\Users\Administrator\Desktop\随即制作方案2.png随即制作方案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1" b="97279" l="889" r="96889">
                        <a14:foregroundMark x1="13386" y1="72789" x2="12000" y2="83673"/>
                        <a14:foregroundMark x1="13453" y1="72259" x2="13386" y2="72789"/>
                        <a14:foregroundMark x1="15290" y1="57823" x2="14938" y2="60592"/>
                        <a14:foregroundMark x1="18392" y1="33454" x2="15290" y2="57823"/>
                        <a14:foregroundMark x1="89778" y1="31293" x2="86222" y2="56463"/>
                        <a14:foregroundMark x1="86222" y1="56463" x2="79556" y2="72109"/>
                        <a14:foregroundMark x1="60889" y1="87075" x2="82667" y2="75510"/>
                        <a14:foregroundMark x1="82667" y1="75510" x2="88000" y2="68707"/>
                        <a14:foregroundMark x1="71556" y1="82313" x2="69333" y2="95918"/>
                        <a14:foregroundMark x1="42222" y1="50340" x2="36889" y2="72789"/>
                        <a14:foregroundMark x1="36889" y1="72789" x2="42222" y2="93197"/>
                        <a14:foregroundMark x1="42222" y1="93197" x2="48444" y2="93878"/>
                        <a14:foregroundMark x1="37256" y1="30709" x2="37333" y2="34694"/>
                        <a14:foregroundMark x1="65588" y1="37354" x2="65778" y2="46939"/>
                        <a14:foregroundMark x1="50667" y1="31973" x2="60889" y2="42177"/>
                        <a14:foregroundMark x1="60889" y1="42177" x2="61333" y2="42177"/>
                        <a14:foregroundMark x1="48889" y1="29932" x2="48000" y2="29252"/>
                        <a14:foregroundMark x1="51556" y1="31973" x2="48889" y2="29932"/>
                        <a14:foregroundMark x1="86565" y1="38847" x2="84444" y2="42857"/>
                        <a14:foregroundMark x1="92000" y1="28571" x2="87374" y2="37317"/>
                        <a14:foregroundMark x1="84444" y1="42857" x2="84444" y2="63946"/>
                        <a14:foregroundMark x1="3556" y1="93197" x2="14222" y2="97279"/>
                        <a14:foregroundMark x1="14222" y1="97279" x2="26667" y2="95918"/>
                        <a14:foregroundMark x1="26667" y1="95918" x2="28444" y2="94558"/>
                        <a14:foregroundMark x1="77778" y1="85034" x2="74222" y2="96599"/>
                        <a14:foregroundMark x1="54667" y1="96599" x2="65778" y2="97959"/>
                        <a14:foregroundMark x1="75111" y1="68027" x2="68000" y2="82993"/>
                        <a14:foregroundMark x1="68889" y1="83673" x2="78222" y2="53741"/>
                        <a14:foregroundMark x1="8722" y1="58140" x2="8650" y2="58368"/>
                        <a14:foregroundMark x1="48752" y1="29932" x2="42222" y2="55782"/>
                        <a14:foregroundMark x1="49096" y1="28571" x2="48752" y2="29932"/>
                        <a14:foregroundMark x1="49360" y1="27526" x2="49096" y2="28571"/>
                        <a14:foregroundMark x1="93333" y1="38776" x2="82667" y2="78231"/>
                        <a14:foregroundMark x1="82667" y1="78231" x2="76444" y2="88435"/>
                        <a14:foregroundMark x1="4731" y1="72789" x2="4444" y2="75510"/>
                        <a14:foregroundMark x1="5098" y1="69304" x2="4731" y2="72789"/>
                        <a14:foregroundMark x1="6356" y1="57372" x2="6337" y2="57550"/>
                        <a14:foregroundMark x1="93778" y1="41497" x2="90667" y2="68027"/>
                        <a14:foregroundMark x1="90667" y1="68027" x2="87111" y2="72109"/>
                        <a14:foregroundMark x1="92444" y1="40816" x2="96889" y2="53061"/>
                        <a14:foregroundMark x1="96889" y1="53061" x2="92889" y2="70748"/>
                        <a14:foregroundMark x1="92889" y1="70748" x2="91111" y2="74150"/>
                        <a14:foregroundMark x1="78667" y1="46259" x2="78480" y2="38272"/>
                        <a14:foregroundMark x1="85831" y1="9479" x2="86667" y2="6122"/>
                        <a14:foregroundMark x1="66152" y1="29932" x2="65333" y2="34694"/>
                        <a14:foregroundMark x1="67322" y1="23129" x2="66152" y2="29932"/>
                        <a14:foregroundMark x1="67556" y1="21769" x2="67322" y2="23129"/>
                        <a14:foregroundMark x1="68000" y1="20408" x2="62667" y2="22449"/>
                        <a14:foregroundMark x1="88889" y1="25850" x2="86667" y2="36054"/>
                        <a14:foregroundMark x1="86667" y1="34694" x2="89333" y2="24490"/>
                        <a14:foregroundMark x1="87111" y1="25850" x2="86222" y2="38095"/>
                        <a14:foregroundMark x1="63556" y1="21088" x2="63556" y2="21088"/>
                        <a14:foregroundMark x1="63556" y1="19728" x2="63556" y2="19728"/>
                        <a14:foregroundMark x1="7111" y1="57823" x2="7556" y2="66667"/>
                        <a14:foregroundMark x1="7111" y1="57143" x2="7111" y2="61224"/>
                        <a14:foregroundMark x1="6667" y1="55102" x2="6667" y2="55102"/>
                        <a14:foregroundMark x1="7556" y1="57823" x2="7111" y2="55102"/>
                        <a14:backgroundMark x1="3748" y1="55102" x2="3556" y2="56463"/>
                        <a14:backgroundMark x1="4975" y1="46382" x2="3748" y2="55102"/>
                        <a14:backgroundMark x1="9778" y1="12245" x2="5040" y2="45920"/>
                        <a14:backgroundMark x1="3556" y1="56463" x2="3556" y2="56463"/>
                        <a14:backgroundMark x1="6222" y1="4082" x2="444" y2="7483"/>
                        <a14:backgroundMark x1="15556" y1="12245" x2="19111" y2="15646"/>
                        <a14:backgroundMark x1="26667" y1="15646" x2="32444" y2="34014"/>
                        <a14:backgroundMark x1="21333" y1="16327" x2="26222" y2="10884"/>
                        <a14:backgroundMark x1="31556" y1="8844" x2="46222" y2="9524"/>
                        <a14:backgroundMark x1="54889" y1="21088" x2="55556" y2="23129"/>
                        <a14:backgroundMark x1="54445" y1="19728" x2="54889" y2="21088"/>
                        <a14:backgroundMark x1="52444" y1="13605" x2="54445" y2="19728"/>
                        <a14:backgroundMark x1="56444" y1="10204" x2="51556" y2="4082"/>
                        <a14:backgroundMark x1="54667" y1="5442" x2="53333" y2="14286"/>
                        <a14:backgroundMark x1="62364" y1="8971" x2="68000" y2="10204"/>
                        <a14:backgroundMark x1="68000" y1="10204" x2="75111" y2="15646"/>
                        <a14:backgroundMark x1="75111" y1="15646" x2="75556" y2="16327"/>
                        <a14:backgroundMark x1="64444" y1="8844" x2="63685" y2="11652"/>
                        <a14:backgroundMark x1="76889" y1="8844" x2="76427" y2="24041"/>
                        <a14:backgroundMark x1="60889" y1="23129" x2="60889" y2="23129"/>
                        <a14:backgroundMark x1="60000" y1="29932" x2="60000" y2="29932"/>
                        <a14:backgroundMark x1="5718" y1="66882" x2="5333" y2="69388"/>
                        <a14:backgroundMark x1="6815" y1="55102" x2="6667" y2="53061"/>
                        <a14:backgroundMark x1="6963" y1="57143" x2="6815" y2="55102"/>
                        <a14:backgroundMark x1="4000" y1="72789" x2="4000" y2="72789"/>
                        <a14:backgroundMark x1="4889" y1="72789" x2="4889" y2="7278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830749" y="2217635"/>
            <a:ext cx="1154707" cy="612895"/>
          </a:xfrm>
          <a:prstGeom prst="rect">
            <a:avLst/>
          </a:prstGeom>
        </p:spPr>
      </p:pic>
      <p:pic>
        <p:nvPicPr>
          <p:cNvPr id="13" name="图片 12" descr="C:\Users\Administrator\Desktop\随即没有安全感.png随即没有安全感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21" b="89916" l="4698" r="99329">
                        <a14:foregroundMark x1="81879" y1="36134" x2="79866" y2="49580"/>
                        <a14:foregroundMark x1="82550" y1="24370" x2="82550" y2="28571"/>
                        <a14:foregroundMark x1="22819" y1="21849" x2="21477" y2="34454"/>
                        <a14:foregroundMark x1="21477" y1="34454" x2="23490" y2="32773"/>
                        <a14:foregroundMark x1="26174" y1="13445" x2="28859" y2="30252"/>
                        <a14:foregroundMark x1="29530" y1="36975" x2="17450" y2="49580"/>
                        <a14:foregroundMark x1="28859" y1="41176" x2="25503" y2="70588"/>
                        <a14:foregroundMark x1="49664" y1="36975" x2="49664" y2="65546"/>
                        <a14:foregroundMark x1="45638" y1="52101" x2="40940" y2="59664"/>
                        <a14:foregroundMark x1="56376" y1="51261" x2="59732" y2="61345"/>
                        <a14:foregroundMark x1="48993" y1="64706" x2="46309" y2="78992"/>
                        <a14:foregroundMark x1="46309" y1="78992" x2="46309" y2="78992"/>
                        <a14:foregroundMark x1="4698" y1="78151" x2="29530" y2="76471"/>
                        <a14:foregroundMark x1="29530" y1="76471" x2="36242" y2="77311"/>
                        <a14:foregroundMark x1="45638" y1="79832" x2="76510" y2="77311"/>
                        <a14:foregroundMark x1="76510" y1="77311" x2="99329" y2="79832"/>
                        <a14:foregroundMark x1="81208" y1="72269" x2="81208" y2="72269"/>
                        <a14:foregroundMark x1="81208" y1="69748" x2="82550" y2="78151"/>
                        <a14:foregroundMark x1="97315" y1="78151" x2="96644" y2="72269"/>
                        <a14:foregroundMark x1="79866" y1="13445" x2="71812" y2="12605"/>
                        <a14:foregroundMark x1="71141" y1="12605" x2="77181" y2="2521"/>
                        <a14:foregroundMark x1="46980" y1="37815" x2="42953" y2="4033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734590" y="577422"/>
            <a:ext cx="1347350" cy="10761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52" b="90323" l="3008" r="96241">
                        <a14:foregroundMark x1="37218" y1="25806" x2="18421" y2="52995"/>
                        <a14:foregroundMark x1="18421" y1="52995" x2="20677" y2="63134"/>
                        <a14:foregroundMark x1="27068" y1="22120" x2="11278" y2="61751"/>
                        <a14:foregroundMark x1="11278" y1="61751" x2="18421" y2="78802"/>
                        <a14:foregroundMark x1="30827" y1="15207" x2="6767" y2="27650"/>
                        <a14:foregroundMark x1="6767" y1="27650" x2="6767" y2="64055"/>
                        <a14:foregroundMark x1="6767" y1="64055" x2="12782" y2="76498"/>
                        <a14:foregroundMark x1="35338" y1="13364" x2="14286" y2="16129"/>
                        <a14:foregroundMark x1="14286" y1="16129" x2="3008" y2="39631"/>
                        <a14:foregroundMark x1="3008" y1="39631" x2="3759" y2="58065"/>
                        <a14:foregroundMark x1="7895" y1="20276" x2="25564" y2="9677"/>
                        <a14:foregroundMark x1="25564" y1="9677" x2="77820" y2="36866"/>
                        <a14:foregroundMark x1="46241" y1="13825" x2="28195" y2="7373"/>
                        <a14:foregroundMark x1="28195" y1="7373" x2="7895" y2="21659"/>
                        <a14:foregroundMark x1="7895" y1="21659" x2="6391" y2="26267"/>
                        <a14:foregroundMark x1="18797" y1="7834" x2="18797" y2="7834"/>
                        <a14:foregroundMark x1="20301" y1="8295" x2="12782" y2="16129"/>
                        <a14:foregroundMark x1="12406" y1="14286" x2="22180" y2="6912"/>
                        <a14:foregroundMark x1="69549" y1="26267" x2="89098" y2="20737"/>
                        <a14:foregroundMark x1="89098" y1="20737" x2="90977" y2="43779"/>
                        <a14:foregroundMark x1="90977" y1="43779" x2="84211" y2="72811"/>
                        <a14:foregroundMark x1="84211" y1="72811" x2="78571" y2="80645"/>
                        <a14:foregroundMark x1="89850" y1="21659" x2="95865" y2="52995"/>
                        <a14:foregroundMark x1="95865" y1="52995" x2="87970" y2="78341"/>
                        <a14:foregroundMark x1="87970" y1="78341" x2="81579" y2="88018"/>
                        <a14:foregroundMark x1="90977" y1="21659" x2="95489" y2="41935"/>
                        <a14:foregroundMark x1="94361" y1="24424" x2="96241" y2="40553"/>
                        <a14:foregroundMark x1="60526" y1="41475" x2="41729" y2="72811"/>
                        <a14:foregroundMark x1="37970" y1="36866" x2="30451" y2="72811"/>
                        <a14:foregroundMark x1="20677" y1="90783" x2="42481" y2="90323"/>
                        <a14:foregroundMark x1="42481" y1="90323" x2="46992" y2="90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5" y="5717506"/>
            <a:ext cx="1435394" cy="1118938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7637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48560" y="52070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为“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随即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”选择适当的位置</a:t>
              </a:r>
              <a:endPara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278255" y="2644140"/>
            <a:ext cx="15259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    </a:t>
            </a:r>
            <a:r>
              <a:rPr lang="en-US" altLang="zh-CN" sz="24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</a:t>
            </a:r>
            <a:r>
              <a:rPr lang="zh-CN" altLang="en-US" sz="24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）</a:t>
            </a:r>
            <a:endParaRPr lang="zh-CN" altLang="en-US" sz="24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79625"/>
            <a:ext cx="87229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他答应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了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一声，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把手里的东西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递给我。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510280"/>
            <a:ext cx="12430760" cy="2400300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1995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102360" y="5302885"/>
            <a:ext cx="1752403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   </a:t>
            </a:r>
            <a:r>
              <a:rPr lang="en-US" alt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）</a:t>
            </a:r>
            <a:endParaRPr lang="zh-CN" altLang="en-US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4349750"/>
            <a:ext cx="111226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他匆匆进了屋，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A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说完必要的话之后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B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转身离去，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根本不顾及对方究竟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听懂了多少。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48560" y="64516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为“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随即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”选择适当的位置</a:t>
              </a:r>
              <a:endPara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349885" y="1675765"/>
            <a:ext cx="12430760" cy="3109574"/>
            <a:chOff x="-443" y="1654"/>
            <a:chExt cx="19576" cy="3522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274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1927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102360" y="4149090"/>
            <a:ext cx="78117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    </a:t>
            </a:r>
            <a:r>
              <a:rPr lang="en-US" alt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）</a:t>
            </a:r>
            <a:endParaRPr lang="zh-CN" altLang="en-US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81075" y="2603500"/>
            <a:ext cx="1097788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我亲眼看到，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A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一只鸟死了，另外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几只衔着那只死鸟飞到附近一个池塘的上空，将它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扔进池塘，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又飞回原地。鸟中的首领哀叫了一阵后，带着队伍在池塘上空盘旋几圈，然后边叫边飞向远处。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他不忙又有钱，生活滋润极了。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清晨的太阳照耀在孩子脸上。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上班的时间他居然回家了，我很惊讶。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他被我这个问题问得愣住了。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zīrùn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滋润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moisten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853333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zhàoyào</a:t>
            </a:r>
            <a:endParaRPr lang="en-US" altLang="zh-CN" sz="28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照耀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shine, to illuminate</a:t>
            </a:r>
            <a:endParaRPr lang="en-US" altLang="zh-CN" sz="1600" b="1" kern="1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jīnɡyà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惊讶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surprised, astonished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lènɡ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愣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 stubbornly, willfully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给孩子过多的学习压力等于拔苗助长。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我的姐姐宁愿不结婚也不想将就。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爬完山大家都很疲倦。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8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bámiáozhùzhǎnɡ</a:t>
            </a:r>
            <a:endParaRPr lang="en-US" altLang="zh-CN" sz="28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拔苗助长</a:t>
            </a:r>
            <a:endParaRPr 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pull up seedlings to help them grow, to spoil things by a desire for quick success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629150" y="282575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nìnɡyuàn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宁愿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 would rather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785" y="282575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píjuàn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疲倦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tired, weary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滋润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moisten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78676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zīrùn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15" y="4023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惊讶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surprised, astonished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7359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jīnɡyà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照耀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shine, to illuminate</a:t>
              </a:r>
              <a:endParaRPr lang="en-US" sz="200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6257" y="814070"/>
            <a:ext cx="261104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zhàoyào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愣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prop up, to sustain, to support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43180" y="441325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lènɡ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3403"/>
              <a:ext cx="3511" cy="35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拔苗助长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pull up seedlings to help them grow, to spoil things by a desire for quick success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42640" y="4048125"/>
            <a:ext cx="266890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bámiáozhùzhǎnɡ</a:t>
            </a:r>
            <a:endParaRPr lang="en-US" altLang="zh-CN" sz="20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宁愿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would rather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0150" y="437769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nìnɡyuàn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疲倦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tired, weary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píjuàn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愣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94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发愣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愣神儿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愣住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愣是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愣头愣脑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1" y="3307114"/>
            <a:ext cx="7885764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我望着他，愣住了，一时说不出话来。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9284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1684"/>
            <a:ext cx="885063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就在大家一愣神儿的工夫，火箭点火启动了。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833 -0.005 L 0.703958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217663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502093" y="2723511"/>
            <a:ext cx="2578748" cy="3147376"/>
            <a:chOff x="8213" y="3144"/>
            <a:chExt cx="5144" cy="178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213" y="3219"/>
              <a:ext cx="5144" cy="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宁愿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用于选择关系的复句。</a:t>
              </a:r>
              <a:endParaRPr lang="en-US" altLang="zh-CN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表示比较了利害得失之后，选取一种做法。</a:t>
              </a:r>
              <a:endParaRPr lang="en-US" altLang="zh-CN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常用搭配“宁愿</a:t>
              </a:r>
              <a:r>
                <a:rPr lang="en-US" altLang="zh-CN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……</a:t>
              </a:r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也要</a:t>
              </a:r>
              <a:r>
                <a:rPr lang="en-US" altLang="zh-CN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/</a:t>
              </a:r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也不</a:t>
              </a:r>
              <a:r>
                <a:rPr lang="en-US" altLang="zh-CN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……”</a:t>
              </a:r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。</a:t>
              </a:r>
              <a:endParaRPr lang="zh-CN" altLang="en-US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也可说“宁可、宁肯”。</a:t>
              </a:r>
              <a:endParaRPr lang="zh-CN" altLang="en-US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7613" y="3784133"/>
            <a:ext cx="8953368" cy="783269"/>
            <a:chOff x="518" y="3589"/>
            <a:chExt cx="14892" cy="913"/>
          </a:xfrm>
        </p:grpSpPr>
        <p:sp>
          <p:nvSpPr>
            <p:cNvPr id="62" name="圆角矩形 61"/>
            <p:cNvSpPr/>
            <p:nvPr/>
          </p:nvSpPr>
          <p:spPr>
            <a:xfrm>
              <a:off x="518" y="3589"/>
              <a:ext cx="14891" cy="913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9" y="3787"/>
              <a:ext cx="14891" cy="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咱们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宁愿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多花点钱，也要买个质量好的。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1839402"/>
            <a:ext cx="8959884" cy="1448396"/>
            <a:chOff x="518" y="3097"/>
            <a:chExt cx="14600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58"/>
              <a:ext cx="14600" cy="1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我心中难免不解：古人是怎么想的，愣是编出个拔苗助长的故事来？要是我，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宁愿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用别的比喻。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7613" y="5138664"/>
            <a:ext cx="8961167" cy="783270"/>
            <a:chOff x="517" y="3425"/>
            <a:chExt cx="13447" cy="1272"/>
          </a:xfrm>
        </p:grpSpPr>
        <p:sp>
          <p:nvSpPr>
            <p:cNvPr id="6" name="圆角矩形 5"/>
            <p:cNvSpPr/>
            <p:nvPr/>
          </p:nvSpPr>
          <p:spPr>
            <a:xfrm>
              <a:off x="517" y="3425"/>
              <a:ext cx="13447" cy="127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07"/>
              <a:ext cx="13446" cy="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他就是这样，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宁愿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吃苦受累，也决不求人。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7982" y1="28800" x2="77982" y2="28800"/>
                        <a14:foregroundMark x1="77982" y1="26400" x2="77982" y2="26400"/>
                        <a14:foregroundMark x1="75229" y1="25600" x2="79817" y2="25600"/>
                        <a14:foregroundMark x1="71560" y1="24800" x2="75229" y2="24800"/>
                        <a14:foregroundMark x1="29358" y1="87200" x2="24771" y2="79200"/>
                        <a14:foregroundMark x1="70642" y1="86400" x2="59633" y2="8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7" y="5697680"/>
            <a:ext cx="769885" cy="8828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8750" l="6271" r="96700">
                        <a14:foregroundMark x1="9901" y1="19583" x2="9901" y2="19583"/>
                        <a14:foregroundMark x1="6271" y1="22083" x2="6271" y2="22083"/>
                        <a14:foregroundMark x1="14851" y1="32083" x2="14851" y2="32083"/>
                        <a14:foregroundMark x1="26073" y1="21667" x2="26073" y2="21667"/>
                        <a14:foregroundMark x1="24752" y1="18333" x2="24752" y2="18333"/>
                        <a14:foregroundMark x1="84818" y1="5000" x2="84818" y2="5000"/>
                        <a14:foregroundMark x1="96700" y1="14583" x2="94719" y2="21667"/>
                        <a14:foregroundMark x1="25413" y1="30833" x2="23102" y2="40417"/>
                        <a14:foregroundMark x1="33993" y1="79583" x2="26733" y2="90833"/>
                        <a14:foregroundMark x1="26733" y1="90833" x2="29043" y2="98750"/>
                        <a14:foregroundMark x1="80858" y1="17500" x2="80858" y2="17500"/>
                        <a14:foregroundMark x1="88779" y1="27083" x2="88779" y2="2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18" y="985283"/>
            <a:ext cx="1280919" cy="1014589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2585" y="2094629"/>
            <a:ext cx="12430760" cy="3129915"/>
            <a:chOff x="-443" y="1654"/>
            <a:chExt cx="19576" cy="4929"/>
          </a:xfrm>
        </p:grpSpPr>
        <p:sp>
          <p:nvSpPr>
            <p:cNvPr id="2" name="矩形 1"/>
            <p:cNvSpPr/>
            <p:nvPr/>
          </p:nvSpPr>
          <p:spPr>
            <a:xfrm>
              <a:off x="1460" y="2366"/>
              <a:ext cx="17673" cy="42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05380" y="67310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用带“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宁愿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”的句子回答问题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696210"/>
            <a:ext cx="10680065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一个房子条件不错，但到学校需要一个小时；另一个房子条件差些，但五分钟就能走到学校。你选择哪个房子？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宁愿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住条件差些的房子，也不愿花那么多时间在路上。</a:t>
            </a:r>
            <a:endParaRPr lang="en-US" altLang="zh-CN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宁愿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多走路，也不愿住条件差的房子。</a:t>
            </a:r>
            <a:endParaRPr lang="zh-CN" altLang="en-US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76375"/>
            <a:ext cx="12430760" cy="2367915"/>
            <a:chOff x="-443" y="1654"/>
            <a:chExt cx="19576" cy="3729"/>
          </a:xfrm>
        </p:grpSpPr>
        <p:sp>
          <p:nvSpPr>
            <p:cNvPr id="2" name="矩形 1"/>
            <p:cNvSpPr/>
            <p:nvPr/>
          </p:nvSpPr>
          <p:spPr>
            <a:xfrm>
              <a:off x="1460" y="2251"/>
              <a:ext cx="17673" cy="31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05380" y="67310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用带“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宁愿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”的句子回答问题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1959610"/>
            <a:ext cx="10680065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坐公共汽车比较舒服，但是路上会堵车，时间没有保证；坐地铁很挤，但是时间有保证。你怎么去？</a:t>
            </a:r>
            <a:endParaRPr lang="en-US" altLang="zh-CN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宁愿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挤地铁也要保证时间。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宁愿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堵车也不想挤地铁。</a:t>
            </a:r>
            <a:endParaRPr lang="zh-CN" altLang="en-US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889375"/>
            <a:ext cx="12430760" cy="2092326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136"/>
              <a:ext cx="17673" cy="22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192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89660" y="4400550"/>
            <a:ext cx="1112266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少睡会儿觉，把作文写完；该睡觉就睡觉，作文不写了。你会怎样？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endParaRPr lang="en-US" altLang="zh-CN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宁愿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少睡会儿觉也要把作文写完。</a:t>
            </a:r>
            <a:r>
              <a:rPr lang="en-US" altLang="zh-CN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宁愿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不写作文也要睡觉。</a:t>
            </a:r>
            <a:endParaRPr lang="en-US" altLang="zh-CN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喇叭花的茎很长。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我住在我们小区的六幢。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这座山很难爬，太陡峭了。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jīnɡ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茎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stem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zhuànɡ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幢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used for buildings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dǒuqiào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陡峭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steep, precipitous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军人总是站得很挺拔。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我的家乡有一片茂盛的树林。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用纸巾覆盖上倒翻的水。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现在的楼都是用水泥造的。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tǐnɡbá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挺拔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tall and straight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màoshènɡ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茂盛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luxuriant, exuberant, flourishing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fùɡài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覆盖</a:t>
            </a:r>
            <a:endParaRPr 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cover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0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shuǐní</a:t>
            </a:r>
            <a:endParaRPr lang="en-US" altLang="zh-CN" sz="40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水泥</a:t>
            </a:r>
            <a:endParaRPr 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fr-FR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cement</a:t>
            </a:r>
            <a:endParaRPr lang="fr-FR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茎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stem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jīnɡ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陡峭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steep, precipitous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dǒuqiào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9520" y="206943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幢</a:t>
              </a:r>
              <a:endParaRPr lang="en-US" altLang="zh-CN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used for buildings</a:t>
              </a:r>
              <a:endParaRPr lang="en-US" sz="200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zhuànɡ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挺拔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tall and straight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tǐnɡbá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257550"/>
            <a:chOff x="4717" y="1909"/>
            <a:chExt cx="3511" cy="51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茂盛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luxuriant, exuberant, flourishing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màoshènɡ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覆盖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cover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fùɡài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水泥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cement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shuǐní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59125" y="1732280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有生命的植物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随机、宁愿、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A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归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A”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52052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连同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——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起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357216"/>
            <a:ext cx="8755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陡峭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字中的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左耳旁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及带有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左耳旁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的汉字常表达的意义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311038"/>
            <a:ext cx="1097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和用法。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P183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9125" y="3833989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随即、土壤、不解、愣、陡峭、茂盛、覆盖、坠、臂、梢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的意义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在简述课文的基础上完成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陡立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陡然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陡变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陡坡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陡峭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陡降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01827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717349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明天，气温将会陡降，请注意保暖。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进入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5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月后，市场上菜价陡然下降。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茂盛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繁茂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根深叶茂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图文并茂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当年我们一起种下的那棵松树，已经枝繁叶茂了。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3473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这个广告不但要图文并茂，而且要有声有色。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盛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昌盛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盛怒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盛行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盛开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盛产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丰盛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01827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8296275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他本就不会说话，盛怒之下更是结结巴巴。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东汉时期，佛教传入中国，到隋唐时已相当盛行。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覆灭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颠覆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覆盖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天翻地覆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紫禁城在帝制覆灭后，于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1914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年辟为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“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古物陈列所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”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3473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高山的顶端覆盖着白雪，山下却是绿树红花。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461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归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A”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是口语格式，加强让步语意，下文表示意义上的对应和逆转。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A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归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A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28748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A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归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82270" y="2794635"/>
          <a:ext cx="10759440" cy="3808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/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不解归不解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，我每天工作疲倦了，都要去看看那几棵丝瓜。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老张心里很不满意：大家都有意见，为什么偏叫我去说？</a:t>
                      </a:r>
                      <a:endParaRPr lang="en-US" altLang="zh-CN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不满归不满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，老张也只能去，谁让他是长辈呢！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朋友之间，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开玩笑归开玩笑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，但千万别过了头。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483"/>
              <a:ext cx="17673" cy="1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054408" y="525097"/>
            <a:ext cx="5360035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34426" y="2081938"/>
            <a:ext cx="3877985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我不会给你留情面的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4877" y="1962582"/>
            <a:ext cx="10238700" cy="7606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咱们好归好，你要是做事不公平___________________。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628140"/>
            <a:chOff x="-443" y="1654"/>
            <a:chExt cx="19576" cy="2564"/>
          </a:xfrm>
        </p:grpSpPr>
        <p:sp>
          <p:nvSpPr>
            <p:cNvPr id="21" name="矩形 20"/>
            <p:cNvSpPr/>
            <p:nvPr/>
          </p:nvSpPr>
          <p:spPr>
            <a:xfrm>
              <a:off x="1460" y="2412"/>
              <a:ext cx="17673" cy="15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223517" y="3759139"/>
            <a:ext cx="3057247" cy="6498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如果有什么困难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4877" y="3814510"/>
            <a:ext cx="10238700" cy="6498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生气归生气，你_________________，我还是会帮你的。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29175"/>
            <a:ext cx="12430760" cy="1628140"/>
            <a:chOff x="-443" y="1654"/>
            <a:chExt cx="19576" cy="2564"/>
          </a:xfrm>
        </p:grpSpPr>
        <p:sp>
          <p:nvSpPr>
            <p:cNvPr id="29" name="矩形 28"/>
            <p:cNvSpPr/>
            <p:nvPr/>
          </p:nvSpPr>
          <p:spPr>
            <a:xfrm>
              <a:off x="1460" y="2483"/>
              <a:ext cx="17673" cy="16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8304173" y="5532815"/>
            <a:ext cx="141577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不买了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24877" y="5623015"/>
            <a:ext cx="1108964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喜欢归喜欢，价格那么贵，他还是决定__________。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在战争中，人们几乎看不到生机。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这种花的花瓣有两个颜色。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shēnɡjī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生机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life, vitality, vigor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huābàn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花瓣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petal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他喜欢用花点缀自己的家。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他的动作不太协调，需要练习。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417126" y="2559616"/>
            <a:ext cx="2590055" cy="2005552"/>
            <a:chOff x="8154" y="2920"/>
            <a:chExt cx="5167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154" y="2995"/>
              <a:ext cx="5167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diǎnzhuì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点缀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embellish, to adorn, to decorate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341503" y="2559616"/>
            <a:ext cx="2496317" cy="2005552"/>
            <a:chOff x="8105" y="2920"/>
            <a:chExt cx="498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105" y="2995"/>
              <a:ext cx="498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xiétiáo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协调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coordinated, harmonious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她的声音非常柔和，很舒服。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爷爷的话在家里十分有分量。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róuhé</a:t>
              </a:r>
              <a:endPara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柔和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mild, gentle, soft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fènliànɡ</a:t>
              </a:r>
              <a:endPara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分量</a:t>
              </a:r>
              <a:endParaRPr 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weight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他很喜欢看到朝气蓬勃的孩子。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6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zhāoqìpénɡbó</a:t>
              </a:r>
              <a:endPara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朝气蓬勃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full of youthful spirit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生机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life, vitality, vigor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shēnɡjī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点缀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embellish, to adorn, to decorate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diǎnzhuì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9520" y="206943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花瓣</a:t>
              </a:r>
              <a:endParaRPr lang="en-US" altLang="zh-CN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petal</a:t>
              </a:r>
              <a:endParaRPr lang="en-US" sz="200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huābàn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协调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coordinated, harmonious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4676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xiétiáo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柔和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mild, gentle, soft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róuhé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分量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weight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fènliànɡ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62045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朝气蓬勃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full of youthful spirit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05340" y="4382135"/>
            <a:ext cx="247459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zhāoqìpénɡbó</a:t>
            </a:r>
            <a:endParaRPr lang="en-US" altLang="zh-CN" sz="24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4" y="2619375"/>
            <a:ext cx="658939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足以：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随即：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惊讶：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覆盖：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点缀：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分量：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6341" y="-67310"/>
            <a:ext cx="12321106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7441" y="-131234"/>
            <a:ext cx="12712845" cy="7107187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907" y="6525"/>
                  <a:ext cx="13116" cy="904"/>
                  <a:chOff x="9041" y="6525"/>
                  <a:chExt cx="1311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041" y="6527"/>
                    <a:ext cx="364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516" y="6525"/>
                    <a:ext cx="8641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magical towel gourd       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18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神奇的丝瓜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19350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随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随即、随着、随身、随后、随从、随便、随时、随口、随意、随地、跟随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奇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神奇、好奇、新奇、稀奇、奇怪、奇妙、奇特、奇景、奇谈、奇迹、千奇百怪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转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转眼、转身、转头、转念、转变、转学、转为、转瞬、好转、回转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落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坠落、降落、飘落、掉落、散落、洒落、日落、落后、落下、落花、落叶、落地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18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Administrator\Desktop\悬挂1.png悬挂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43619" y="2440940"/>
            <a:ext cx="1747520" cy="1958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Administrator\Desktop\臂膀7.png臂膀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78538" y="671605"/>
            <a:ext cx="542925" cy="6367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dministrator\Desktop\负担2.png负担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70919" y="5353285"/>
            <a:ext cx="565785" cy="6334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Administrator\Desktop\坠3.png坠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84253" y="7450448"/>
            <a:ext cx="531495" cy="57910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xuánɡuà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悬挂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hang, to suspend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悬挂的香蕉可以保存较长时间。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负担2.png负担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5088" y="2786679"/>
            <a:ext cx="1132205" cy="126686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坠3.png坠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8223" y="5340380"/>
            <a:ext cx="605155" cy="65923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悬挂1.png悬挂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31535" y="521052"/>
            <a:ext cx="836930" cy="9378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臂膀7.png臂膀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84253" y="-1211766"/>
            <a:ext cx="531495" cy="62353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沉重4.png沉重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01278" y="7381860"/>
            <a:ext cx="897446" cy="7162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fùdān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负担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bear, to shoulder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6" y="5401945"/>
            <a:ext cx="5724264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他家有四个孩子，负担很重。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坠3.png坠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81073" y="2403395"/>
            <a:ext cx="1866265" cy="20334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沉重4.png沉重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45270" y="5267093"/>
            <a:ext cx="1009460" cy="8058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负担2.png负担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67109" y="673285"/>
            <a:ext cx="565785" cy="6334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悬挂1.png悬挂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78207" y="-1316874"/>
            <a:ext cx="743585" cy="8331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节制5.png节制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94153" y="7453630"/>
            <a:ext cx="711835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zhuì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坠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v. to fall, to drop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6351200" cy="720090"/>
            <a:chOff x="196" y="9126"/>
            <a:chExt cx="1187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26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因为恶劣天气，飞机坠到了海里。</a:t>
              </a:r>
              <a:endPara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沉重4.png沉重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02446" y="2512060"/>
            <a:ext cx="2274952" cy="18161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节制5.png节制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2873" y="5318760"/>
            <a:ext cx="874395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坠3.png坠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15991" y="625948"/>
            <a:ext cx="668020" cy="72810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负担2.png负担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98859" y="-1178685"/>
            <a:ext cx="502285" cy="5624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辫子6.png辫子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48071" y="7512207"/>
            <a:ext cx="403860" cy="4555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chénzhònɡ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沉重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adj. heavy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662269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父亲的死给了他沉重的打击。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节制5.png节制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8348" y="2515870"/>
            <a:ext cx="2247900" cy="1808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辫子6.png辫子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2670" y="5423188"/>
            <a:ext cx="454660" cy="51267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沉重4.png沉重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45270" y="587093"/>
            <a:ext cx="1009460" cy="8058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坠3.png坠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2503" y="-1224169"/>
            <a:ext cx="593725" cy="64734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臂膀7.png臂膀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85510" y="7312645"/>
            <a:ext cx="72898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jiézhì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节制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control, to check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1052195"/>
            <a:chOff x="196" y="9126"/>
            <a:chExt cx="9035" cy="1657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适当玩游戏是一种放松，但需要节制。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辫子6.png辫子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318" y="2670252"/>
            <a:ext cx="1330325" cy="149971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臂膀7.png臂膀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24550" y="5171207"/>
            <a:ext cx="850900" cy="9975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节制5.png节制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60180" y="676910"/>
            <a:ext cx="779780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沉重4.png沉重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01278" y="-1258140"/>
            <a:ext cx="897446" cy="7162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悬挂1.png悬挂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64887" y="7420391"/>
            <a:ext cx="570230" cy="63921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biànzi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辫子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braid, pigtail</a:t>
              </a:r>
              <a:endParaRPr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113206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她每天要花很长时间扎辫子。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臂膀7.png臂膀7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8718" y="2670252"/>
            <a:ext cx="1279525" cy="149971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悬挂1.png悬挂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4865" y="5171207"/>
            <a:ext cx="890270" cy="9975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辫子6.png辫子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71940" y="676910"/>
            <a:ext cx="556260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节制5.png节制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01278" y="-1260680"/>
            <a:ext cx="897446" cy="7213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负担2.png负担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64569" y="7420391"/>
            <a:ext cx="570865" cy="63921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bì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臂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arm</a:t>
              </a:r>
              <a:endParaRPr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113206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运动员的臂力很大。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悬挂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hang, to suspend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xuánɡuà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坠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fall, to drop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zhuì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9520" y="206943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负担</a:t>
              </a:r>
              <a:endParaRPr lang="en-US" altLang="zh-CN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bear, to shoulder</a:t>
              </a:r>
              <a:endParaRPr lang="en-US" sz="200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fùdān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沉重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heavy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46761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chénzhònɡ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节制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control, to check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jiézhì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辫子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braid, pigtail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biànzi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52025" y="3630295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臂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arm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05340" y="4382135"/>
            <a:ext cx="24745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bì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坠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下坠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坠落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坠毁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摇摇欲坠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耳坠儿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飞机终于停止了下坠，但仍在不停地摆动。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12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级狂风把大楼上的广告牌刮得摇摇欲坠。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臂膀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上臂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臂章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左膀右臂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失之交臂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947785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几天前，妈妈挤公交汽车上下班时，摔坏了臂膀。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有的人能抓住机会，有的人却总与机会失之交臂。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608320" y="3406140"/>
            <a:ext cx="6369050" cy="138303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2424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320" y="3818238"/>
            <a:ext cx="63684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都有A和B一同的意思，但“连同”是连词，“一起”是副词，不能换用。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连同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一起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210875" flipV="1">
            <a:off x="2169214" y="3888560"/>
            <a:ext cx="3319005" cy="331478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1456690"/>
            <a:ext cx="6369050" cy="12636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663065"/>
            <a:ext cx="6368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货物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连同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清单一并送过去。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26785" y="2199005"/>
            <a:ext cx="59601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（连词，“连、和”的意思。常用于两个名词之间）</a:t>
            </a:r>
            <a:endParaRPr lang="zh-CN" altLang="en-US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82495" y="181292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圆角矩形 25"/>
          <p:cNvSpPr/>
          <p:nvPr/>
        </p:nvSpPr>
        <p:spPr>
          <a:xfrm>
            <a:off x="5618480" y="5158105"/>
            <a:ext cx="6368415" cy="12528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18477" y="5271464"/>
            <a:ext cx="6368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明天你把作业和考试成绩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一起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带给他吧。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3470" y="5848985"/>
            <a:ext cx="5259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（副词，用于动词前边）</a:t>
            </a:r>
            <a:endParaRPr lang="zh-CN" altLang="en-US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 rot="405880" flipV="1">
            <a:off x="2407912" y="5333093"/>
            <a:ext cx="2992296" cy="536212"/>
            <a:chOff x="7325474" y="3820934"/>
            <a:chExt cx="1340854" cy="263931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C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6341" y="-67310"/>
            <a:ext cx="12321106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7441" y="-131234"/>
            <a:ext cx="12712845" cy="7107187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907" y="6525"/>
                  <a:ext cx="13116" cy="904"/>
                  <a:chOff x="9041" y="6525"/>
                  <a:chExt cx="1311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041" y="6527"/>
                    <a:ext cx="364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516" y="6525"/>
                    <a:ext cx="8641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magical towel gourd       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18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神奇的丝瓜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391285"/>
            <a:ext cx="12430760" cy="1292215"/>
            <a:chOff x="-443" y="1654"/>
            <a:chExt cx="19576" cy="3023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3023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选择“连同”或“一起”填空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559903" y="1823351"/>
            <a:ext cx="100540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连同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40876" y="1772723"/>
            <a:ext cx="8022590" cy="76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把上衣________裤子都弄脏了。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2567305"/>
            <a:ext cx="12430760" cy="1347470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7629525" y="3037218"/>
            <a:ext cx="1005403" cy="6498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一起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115251"/>
            <a:ext cx="9212778" cy="6498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下个星期小王去上海出差，你跟他________去吧。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3790950"/>
            <a:ext cx="12430760" cy="1374140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039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3062605" y="4408170"/>
            <a:ext cx="125158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一起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0765" y="4473923"/>
            <a:ext cx="1108964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我跟朋友________住在一所离学校很近的公寓里。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5069840"/>
            <a:ext cx="12430760" cy="1374140"/>
            <a:chOff x="-443" y="1654"/>
            <a:chExt cx="19576" cy="2769"/>
          </a:xfrm>
        </p:grpSpPr>
        <p:sp>
          <p:nvSpPr>
            <p:cNvPr id="8" name="矩形 7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9" name="图片 8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039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040765" y="5677881"/>
            <a:ext cx="1121664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到期后，请把借款________利息一并还给我。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62170" y="5525770"/>
            <a:ext cx="1005403" cy="6498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连同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冬天，人们呵出的气是白色的。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现在社会上的竞争与日俱增。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鸟住在树梢上。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这个楼和地面不垂直，很危险。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hē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呵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int. (indicating astonishment) ah, oh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yǔrìjùzēnɡ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与日俱增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grow with each passing day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shāo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梢</a:t>
            </a:r>
            <a:endParaRPr 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tip, thin end of a twig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0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chuízhí</a:t>
            </a:r>
            <a:endParaRPr lang="en-US" altLang="zh-CN" sz="40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垂直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fr-FR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be perpendicular, to be verticalquo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这个木头太重了，他们吊不起来。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打开窗的时候，风铃会晃动。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警察断定是他杀了这个女人。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他的朋友连同他的家人反对他的婚事。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diào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吊</a:t>
            </a:r>
            <a:endParaRPr 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hang, to suspend, to dangle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huànɡ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晃</a:t>
            </a:r>
            <a:endParaRPr 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shake, to sway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duàndìnɡ</a:t>
            </a:r>
            <a:endParaRPr lang="en-US" altLang="zh-CN" sz="44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断定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form a judgment, to conclude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0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liántónɡ</a:t>
            </a:r>
            <a:endParaRPr lang="en-US" altLang="zh-CN" sz="4000" b="1" kern="100" dirty="0" err="1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连同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fr-FR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conj. together with, along with</a:t>
            </a:r>
            <a:endParaRPr lang="fr-FR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565525"/>
            <a:chOff x="304" y="2028"/>
            <a:chExt cx="3491" cy="5615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3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呵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int. (indicating astonishment) ah, oh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lvl="0" algn="ctr">
                <a:defRPr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hē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53862" y="155327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04" y="4206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梢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tip, thin end of a twig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161151" y="853827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shāo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35250" y="163054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与日俱增</a:t>
              </a:r>
              <a:endParaRPr lang="en-US" altLang="zh-CN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grow with each passing day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547315" y="899019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yǔrìjùzēnɡ</a:t>
            </a:r>
            <a:endParaRPr lang="en-US" altLang="zh-CN" sz="32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44167" y="184256"/>
            <a:ext cx="2229485" cy="3257550"/>
            <a:chOff x="4717" y="1909"/>
            <a:chExt cx="3511" cy="51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垂直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fr-FR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be perpendicular, to be verticalquo</a:t>
              </a:r>
              <a:endParaRPr lang="fr-FR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9687957" y="920221"/>
            <a:ext cx="25040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chuízhí</a:t>
            </a:r>
            <a:endParaRPr lang="en-US" altLang="zh-CN" sz="32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57461" y="3582485"/>
            <a:ext cx="2242820" cy="3194050"/>
            <a:chOff x="9281" y="2028"/>
            <a:chExt cx="3532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81" y="4384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吊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hang, to suspend, to dangle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2849348" y="4432324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diào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803293" y="3586072"/>
            <a:ext cx="2257425" cy="3215640"/>
            <a:chOff x="4718" y="1909"/>
            <a:chExt cx="3555" cy="5064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62" y="4067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断定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form a judgment, to conclude</a:t>
              </a:r>
              <a:endParaRPr lang="en-US" altLang="zh-CN" sz="200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5767253" y="4314112"/>
            <a:ext cx="231584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duàndìnɡ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511174" y="3586072"/>
            <a:ext cx="2257425" cy="3194050"/>
            <a:chOff x="9240" y="2028"/>
            <a:chExt cx="355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9" name="文本框 7"/>
            <p:cNvSpPr txBox="1"/>
            <p:nvPr/>
          </p:nvSpPr>
          <p:spPr>
            <a:xfrm>
              <a:off x="9240" y="4183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连同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conj. together with, along with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302576" y="4303733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liántónɡ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  <p:bldP spid="38" grpId="0"/>
      <p:bldP spid="5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梢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60"/>
            <a:ext cx="8721725" cy="707886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树梢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眉梢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辫梢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末梢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头发梢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07114"/>
            <a:ext cx="9380855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提起这几年家里的变化，父亲不由得喜上眉梢。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64999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1684"/>
            <a:ext cx="885063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你的头发梢开叉了，得该去理发店修剪一下。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01900" y="638810"/>
            <a:ext cx="825500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土壤   照耀   花瓣   粒   滋润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174490"/>
            <a:chOff x="108" y="-186"/>
            <a:chExt cx="19025" cy="6574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489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找个空闲时间，找一块空地，种上几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种子。只要有肥沃的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，水的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，阳光的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，很快就能发芽开花了。红色的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点缀在绿叶之间，让人看了心情愉快。</a:t>
              </a:r>
              <a:endPara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024063" y="3132115"/>
            <a:ext cx="19951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土壤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84775" y="3132115"/>
            <a:ext cx="19951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滋润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52944" y="2328250"/>
            <a:ext cx="258635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粒</a:t>
            </a:r>
            <a:r>
              <a:rPr lang="en-US" altLang="zh-CN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 </a:t>
            </a:r>
            <a:endParaRPr lang="en-US" altLang="zh-CN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84775" y="3873175"/>
            <a:ext cx="19951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花瓣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32825" y="3132115"/>
            <a:ext cx="19951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照耀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她的声音非常柔和，很舒服。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爷爷的话在家里十分有分量。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6451"/>
            <a:chOff x="7787" y="2920"/>
            <a:chExt cx="5660" cy="2232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āotū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凹凸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concave-convex</a:t>
              </a:r>
              <a:r>
                <a:rPr lang="zh-CN" altLang="en-US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，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uneven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xiūjiàn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修建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</a:t>
              </a: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 build</a:t>
              </a:r>
              <a:r>
                <a:rPr lang="zh-CN" altLang="en-US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，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construct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他很喜欢看到朝气蓬勃的孩子。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6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bùkěsīyì</a:t>
              </a:r>
              <a:endPara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不可思议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inconceivable,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unimaginable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29016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0911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532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210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他徘徊在街口，不知道去哪。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60401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894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2680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我会一如既往地爱你。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477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091180" y="2560251"/>
            <a:ext cx="2837180" cy="2006451"/>
            <a:chOff x="7787" y="2920"/>
            <a:chExt cx="5660" cy="2232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páihuái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徘徊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pace up and down,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walk to and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fro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0401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yìrújìwǎnɡ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一如既往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as usual</a:t>
              </a:r>
              <a:r>
                <a:rPr lang="zh-CN" altLang="en-US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，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as always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87887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凹凸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concave-convex</a:t>
              </a: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，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uneven</a:t>
              </a: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āotū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90230" y="165100"/>
            <a:ext cx="2529840" cy="3194050"/>
            <a:chOff x="9040" y="2028"/>
            <a:chExt cx="398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040" y="4252"/>
              <a:ext cx="3984" cy="2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不可思议</a:t>
              </a:r>
              <a:endParaRPr lang="en-US" altLang="zh-CN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inconceivable, unimaginable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bùkěsīyì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修建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build，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construct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xiūjiàn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302000" y="3610610"/>
            <a:ext cx="2243455" cy="3258820"/>
            <a:chOff x="9262" y="2028"/>
            <a:chExt cx="3533" cy="5132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徘徊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pace up and down, to walk to and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fro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07784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páihuái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499225" y="3628390"/>
            <a:ext cx="2524125" cy="3194050"/>
            <a:chOff x="4512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12" y="4133"/>
              <a:ext cx="3975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一如既往</a:t>
              </a:r>
              <a:endParaRPr lang="en-US" altLang="zh-CN" sz="4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as usual</a:t>
              </a: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，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as always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391275" y="4364355"/>
            <a:ext cx="272288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yìrújìwǎnɡ</a:t>
            </a:r>
            <a:endParaRPr lang="en-US" altLang="zh-CN" sz="28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01900" y="638810"/>
            <a:ext cx="825500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断定   负担   与日俱增   惊讶   疲倦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个孩子已经联系十几天没来上课了，我的担心_________，_________他一定是出什么事了。放学后，我来到男孩儿的家，看到了满脸_________的妈妈，她刚看到我时，很_________，随即抱歉地说：“最近孩子的父亲因为交通事故去世了，由于_________不起学费，孩子只好退学去打工。”听到这个消息，我的心沉重起来，真希望大家都能伸出文段得手帮助这个孩子渡过难关。</a:t>
              </a:r>
              <a:endPara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25475" y="287117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断定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82102" y="352361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疲倦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826500" y="2139020"/>
            <a:ext cx="1691322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与日俱增</a:t>
            </a:r>
            <a:r>
              <a:rPr lang="en-US" altLang="zh-CN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 </a:t>
            </a:r>
            <a:endParaRPr lang="en-US" altLang="zh-CN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52410" y="417610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负担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79945" y="352361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惊讶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纳闷儿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230" y="2522"/>
              <a:ext cx="3491" cy="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颤抖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迟钝</a:t>
              </a:r>
              <a:endPara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笨拙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文雅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11378" y="4094480"/>
            <a:ext cx="1901235" cy="2567940"/>
            <a:chOff x="3075" y="705"/>
            <a:chExt cx="3853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075" y="2526"/>
              <a:ext cx="3853" cy="1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新陈代谢</a:t>
              </a:r>
              <a:endPara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筛选</a:t>
              </a:r>
              <a:endPara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感慨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69505" y="409321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焦急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悠闲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09190" y="1963420"/>
            <a:ext cx="8006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时间紧迫，你们先走，然后我马上动身。（随即）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11108" y="5353050"/>
            <a:ext cx="8006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让我嫁给他，还不如让我一辈子不结婚。（宁愿）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B8975A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用所给的词语改写句子</a:t>
              </a:r>
              <a:endParaRPr lang="zh-CN" altLang="en-US" sz="2400" b="1" dirty="0">
                <a:solidFill>
                  <a:srgbClr val="B8975A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425065" y="3658235"/>
            <a:ext cx="976100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这种产品一再降价，可就是卖不动，让人觉得不可思议。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(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愣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)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25065" y="2524125"/>
            <a:ext cx="6583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时间紧迫，你们先走，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随即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我马上动身。</a:t>
            </a:r>
            <a:endParaRPr lang="zh-CN" altLang="en-US" sz="2800" u="sng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25065" y="4199255"/>
            <a:ext cx="8717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这种产品一再降价，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愣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是卖不动，让人觉得不可思议。</a:t>
            </a:r>
            <a:endParaRPr lang="zh-CN" altLang="en-US" sz="2800" u="sng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11425" y="5874385"/>
            <a:ext cx="5872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让我嫁给他，我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宁愿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一辈子不结婚。</a:t>
            </a:r>
            <a:endParaRPr lang="zh-CN" altLang="en-US" sz="2800" u="sng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09190" y="1963420"/>
            <a:ext cx="976100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我敢说这件事肯定是他干的，因为别人没有这个机会。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(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断定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)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11108" y="5353050"/>
            <a:ext cx="8361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希望你像以前一样继续关心支持我们。（一如既往）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B8975A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用所给的词语完成句子</a:t>
              </a:r>
              <a:endParaRPr lang="zh-CN" altLang="en-US" sz="2400" b="1" dirty="0">
                <a:solidFill>
                  <a:srgbClr val="B8975A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425065" y="3658235"/>
            <a:ext cx="8361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妈妈把午饭和课本一起放进我的书包里了。（连同）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25065" y="2524125"/>
            <a:ext cx="8717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断定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这件事肯定是他干的，因为别人没有这个机会。</a:t>
            </a:r>
            <a:endParaRPr lang="zh-CN" altLang="en-US" sz="28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25065" y="4199255"/>
            <a:ext cx="7294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妈妈把午饭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连同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课本一起放进我的书包里了。</a:t>
            </a:r>
            <a:endParaRPr lang="zh-CN" altLang="en-US" sz="28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11425" y="5874385"/>
            <a:ext cx="5872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希望你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一如既往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继续关心支持我们。</a:t>
            </a:r>
            <a:endParaRPr lang="zh-CN" altLang="en-US" sz="28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24405" y="2310130"/>
            <a:ext cx="686435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</a:t>
            </a:r>
            <a:r>
              <a:rPr 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负担</a:t>
            </a:r>
            <a:r>
              <a:rPr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承担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担任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担当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分担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随即：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照耀：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疲倦：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协调：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6341" y="-67310"/>
            <a:ext cx="12321106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7441" y="-131234"/>
            <a:ext cx="12712845" cy="7107187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907" y="6525"/>
                  <a:ext cx="13116" cy="904"/>
                  <a:chOff x="9041" y="6525"/>
                  <a:chExt cx="1311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041" y="6527"/>
                    <a:ext cx="364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516" y="6525"/>
                    <a:ext cx="8641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magical towel gourd       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18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神奇的丝瓜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你自己养过植物吗？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 descr="C:\Users\Administrator\Desktop\11.png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46831" y="2142490"/>
            <a:ext cx="4509134" cy="26111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9524"/>
            <a:ext cx="1222248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48856" y="-74428"/>
            <a:ext cx="12371336" cy="694195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丝瓜长得很快。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我们的楼有两层。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丝瓜最后坠落到了地上。</a:t>
            </a:r>
            <a:endParaRPr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18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1112" y="2067035"/>
            <a:ext cx="881269" cy="881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17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9524"/>
            <a:ext cx="12269972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16959" y="-180753"/>
            <a:ext cx="12471991" cy="703875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672" y="1318260"/>
            <a:ext cx="11954631" cy="3247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春天，孩子们在楼旁空地上开出一个小小的花园，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随即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种上了一棵树、几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株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花和几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粒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丝瓜种子。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土壤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不是很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肥沃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，但有水的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滋润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，阳光的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照耀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，没几天，丝瓜就从土里冒了出来，接着我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惊讶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的发现，它好像每时每刻都在长大。看着丝瓜，我心中难免</a:t>
            </a:r>
            <a:r>
              <a:rPr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不解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：古人是怎么想的，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愣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是编出个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拔苗助长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的故事来？要是我，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宁愿</a:t>
            </a:r>
            <a:r>
              <a:rPr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用别的比喻</a:t>
            </a:r>
            <a:r>
              <a:rPr lang="zh-CN" sz="2800" dirty="0">
                <a:solidFill>
                  <a:srgbClr val="F1E8E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r>
              <a:rPr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随即、株、粒、土壤、肥沃、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滋润、照耀、惊讶、愣、拔苗助长、宁愿</a:t>
            </a:r>
            <a:endParaRPr 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-57151"/>
            <a:ext cx="12291236" cy="6915151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95693" y="-212651"/>
            <a:ext cx="12578315" cy="74427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4640" y="891391"/>
            <a:ext cx="11769090" cy="4459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不解归不解，我每天工作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疲倦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了，都要去看看那几棵丝瓜。丝瓜长得很快，转眼间，瓜茎已经爬上了我们这幢楼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陡峭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的楼墙。接着，它从一楼爬上了二楼，又从二楼爬上了三楼。瓜茎只有细绳一般粗，却能输送足够的水分和养料，使得瓜茎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挺拔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，叶子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茂盛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。那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覆盖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在水泥墙面上的一片浓绿显得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朝气蓬勃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，充满了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生机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与活力。</a:t>
            </a:r>
            <a:endParaRPr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又过了几天，丝瓜开花了，黄色的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花瓣点缀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在绿叶之间，颜色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协调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柔和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精致。再过几天，黄花变成了小小的丝瓜。瓜越长越长，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分量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也越来越重。它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悬挂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在空中，细细瓜茎好像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负担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不起瓜的重量，时刻都要坠落下来，我的心也变得</a:t>
            </a:r>
            <a:r>
              <a:rPr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沉重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起来。不久就证明，我的担心是多余的。最初长出来的瓜好像很有节制，长到一定程度就不长了，</a:t>
            </a:r>
            <a:endParaRPr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4610" y="5393690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53821"/>
            <a:ext cx="10817225" cy="11350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疲倦、陡峭、挺拔、茂盛、覆盖、朝气蓬勃、</a:t>
            </a:r>
            <a:endParaRPr lang="en-US" altLang="zh-CN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生机、花瓣、点缀、协调、柔和、分量、悬挂、负担、沉重</a:t>
            </a:r>
            <a:endParaRPr 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052"/>
            <a:ext cx="12301869" cy="6877052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97487" y="-116958"/>
            <a:ext cx="12537580" cy="73470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4965" y="1106161"/>
            <a:ext cx="11637645" cy="3905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而三楼那家的窗外，又长出来两个瓜。这两个瓜开始只有小姑娘的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辫子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一般粗细，不久就长得如小孩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臂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膀一般粗了。呵，这两个瓜加起来恐怕有五六斤了，那一根细细的茎怎么承担得住呢？我的担心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与日俱增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。没过几天，我发现我又错了，两个瓜不知什么时候弯了起来，舒舒服服地躺在了那家的窗台上。没几天，那两个大瓜下面的瓜茎末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梢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上，又长出来一个瓜，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垂直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吊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在那里，在风中晃来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晃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去。我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断定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：这个瓜上面够不到窗台，下面也是空的，总有一天，瓜茎会禁不住瓜的分量，</a:t>
            </a:r>
            <a:r>
              <a:rPr lang="zh-CN" altLang="en-US" sz="24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连同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上面的两个大瓜一起坠落到地上。这天一早，我却看到了奇迹，那个我断定会坠落下来的瓜，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23035" y="5351145"/>
            <a:ext cx="10334625" cy="11350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辫子、臂、与日俱增、梢、垂直、</a:t>
            </a:r>
            <a:endParaRPr lang="en-US" altLang="zh-CN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吊、晃、断定、连同</a:t>
            </a:r>
            <a:endParaRPr lang="zh-CN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135" y="-38101"/>
            <a:ext cx="12344740" cy="6896101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216875" y="-159488"/>
            <a:ext cx="12656968" cy="742152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203" y="1425591"/>
            <a:ext cx="11962130" cy="3247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已经躺在了一个</a:t>
            </a:r>
            <a:r>
              <a:rPr lang="zh-CN" altLang="en-US"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凹凸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不平的台子</a:t>
            </a:r>
            <a:r>
              <a:rPr sz="28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上，那个台子是加固墙体时</a:t>
            </a:r>
            <a:r>
              <a:rPr sz="2800" dirty="0" err="1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修建</a:t>
            </a:r>
            <a:r>
              <a:rPr sz="280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</a:t>
            </a:r>
            <a:r>
              <a:rPr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真是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不可思议</a:t>
            </a:r>
            <a:r>
              <a:rPr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！我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徘徊</a:t>
            </a:r>
            <a:r>
              <a:rPr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丝瓜下面，我觉得丝瓜有思想，能考虑问题，而且还有行动。它能让大瓜停止生长；它能给瓜找到承担重量的地方。如果真是这样，丝瓜用什么来思考呢？丝瓜靠什么来指导自己的行动呢？我想了又想，越想越糊涂，而丝瓜却</a:t>
            </a:r>
            <a:r>
              <a:rPr sz="2800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一如既往</a:t>
            </a:r>
            <a:r>
              <a:rPr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地含笑面对秋阳。</a:t>
            </a:r>
            <a:endParaRPr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88595" y="5425440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327114"/>
            <a:ext cx="9950450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凹凸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修建、不可思议、徘徊、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一如既往</a:t>
            </a:r>
            <a:endParaRPr 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图片2.png图片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20210" y="2281555"/>
            <a:ext cx="3213735" cy="42195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21180" y="1459230"/>
            <a:ext cx="7850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丝瓜</a:t>
            </a:r>
            <a:r>
              <a:rPr lang="en-US" altLang="zh-CN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    瓜茎   花瓣   瓜叶   土壤    </a:t>
            </a:r>
            <a:endParaRPr lang="en-US" altLang="zh-CN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629410" y="3031490"/>
            <a:ext cx="1689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瓜茎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572895" y="4604385"/>
            <a:ext cx="2021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丝瓜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112645" y="5918200"/>
            <a:ext cx="1206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土壤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060055" y="5825490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花瓣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36" name="Shape 36"/>
          <p:cNvSpPr/>
          <p:nvPr/>
        </p:nvSpPr>
        <p:spPr>
          <a:xfrm flipH="1">
            <a:off x="3106420" y="4143375"/>
            <a:ext cx="2198370" cy="6330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/>
        </p:txBody>
      </p:sp>
      <p:sp>
        <p:nvSpPr>
          <p:cNvPr id="2" name="Shape 36"/>
          <p:cNvSpPr/>
          <p:nvPr/>
        </p:nvSpPr>
        <p:spPr>
          <a:xfrm flipH="1">
            <a:off x="3267710" y="2514600"/>
            <a:ext cx="2037080" cy="6534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/>
        </p:txBody>
      </p:sp>
      <p:sp>
        <p:nvSpPr>
          <p:cNvPr id="4" name="Shape 36"/>
          <p:cNvSpPr/>
          <p:nvPr/>
        </p:nvSpPr>
        <p:spPr>
          <a:xfrm flipH="1">
            <a:off x="3267710" y="5652770"/>
            <a:ext cx="1676400" cy="4946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/>
        </p:txBody>
      </p:sp>
      <p:sp>
        <p:nvSpPr>
          <p:cNvPr id="5" name="Shape 36"/>
          <p:cNvSpPr/>
          <p:nvPr/>
        </p:nvSpPr>
        <p:spPr>
          <a:xfrm flipH="1" flipV="1">
            <a:off x="6321425" y="5687060"/>
            <a:ext cx="2012315" cy="34988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/>
        </p:txBody>
      </p:sp>
      <p:grpSp>
        <p:nvGrpSpPr>
          <p:cNvPr id="17" name="组合 16"/>
          <p:cNvGrpSpPr/>
          <p:nvPr/>
        </p:nvGrpSpPr>
        <p:grpSpPr>
          <a:xfrm>
            <a:off x="2376805" y="561340"/>
            <a:ext cx="7294880" cy="650240"/>
            <a:chOff x="3302" y="3426"/>
            <a:chExt cx="10274" cy="632"/>
          </a:xfrm>
        </p:grpSpPr>
        <p:sp>
          <p:nvSpPr>
            <p:cNvPr id="18" name="圆角矩形 17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根据下图选择合适的名称填入相应的位置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0" name="Shape 36"/>
          <p:cNvSpPr/>
          <p:nvPr/>
        </p:nvSpPr>
        <p:spPr>
          <a:xfrm flipH="1" flipV="1">
            <a:off x="6755765" y="2914650"/>
            <a:ext cx="1577975" cy="254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/>
        </p:txBody>
      </p:sp>
      <p:sp>
        <p:nvSpPr>
          <p:cNvPr id="22" name="文本框 21"/>
          <p:cNvSpPr txBox="1"/>
          <p:nvPr/>
        </p:nvSpPr>
        <p:spPr>
          <a:xfrm>
            <a:off x="8060055" y="2945130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瓜叶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5" grpId="0"/>
      <p:bldP spid="73" grpId="0"/>
      <p:bldP spid="78" grpId="0"/>
      <p:bldP spid="87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97485" y="2807970"/>
          <a:ext cx="11854180" cy="3129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描述一下丝瓜生长的环境。</a:t>
                      </a:r>
                      <a:endParaRPr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土壤、水、阳光</a:t>
                      </a:r>
                      <a:endParaRPr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说一说丝瓜生长的过程。</a:t>
                      </a:r>
                      <a:endParaRPr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种子→从土里冒出来</a:t>
                      </a:r>
                      <a:endParaRPr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瓜茎爬楼</a:t>
                      </a:r>
                      <a:endParaRPr 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开花→丝瓜→最初的瓜→后来的两个瓜→最下面的瓜</a:t>
                      </a:r>
                      <a:endParaRPr 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492760" y="1447165"/>
            <a:ext cx="11263630" cy="649605"/>
            <a:chOff x="-3197" y="3732"/>
            <a:chExt cx="17738" cy="1201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7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根据课文内容回答问题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97485" y="2807970"/>
          <a:ext cx="11854180" cy="3129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描述一下“我”对丝瓜担心的过程</a:t>
                      </a:r>
                      <a:endParaRPr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最初长出来的瓜</a:t>
                      </a:r>
                      <a:endParaRPr 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三楼那家窗外的两个瓜</a:t>
                      </a:r>
                      <a:endParaRPr 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两个大瓜瓜茎末梢上长出来的瓜</a:t>
                      </a:r>
                      <a:endParaRPr 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丝瓜给“我”什么感觉？</a:t>
                      </a:r>
                      <a:endParaRPr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有思想、有行动</a:t>
                      </a:r>
                      <a:endParaRPr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靠什么……</a:t>
                      </a:r>
                      <a:endParaRPr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492760" y="1447165"/>
            <a:ext cx="11263630" cy="649605"/>
            <a:chOff x="-3197" y="3732"/>
            <a:chExt cx="17738" cy="1201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7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根据课文内容回答问题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4295" y="1205230"/>
            <a:ext cx="93897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altLang="en-US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我心中难免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不解：古人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是怎么想的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愣是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编出个拔苗助长的故事来？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要是我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宁愿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用别的比喻。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不解归不解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，我每天工作疲倦了，都要去看看那几棵丝瓜。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236085"/>
            <a:ext cx="8199120" cy="14306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我心中难免生气：妈妈是怎么想的，愣是不让我_________，要是我，宁愿_________。生气归生气，我还是_________。 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5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4295" y="1205230"/>
            <a:ext cx="93897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altLang="en-US" sz="4400" b="1" dirty="0">
              <a:blipFill dpi="0" rotWithShape="1">
                <a:blip r:embed="rId5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</a:t>
            </a:r>
            <a:r>
              <a:rPr lang="zh-CN" altLang="en-US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丝瓜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长得很快</a:t>
            </a:r>
            <a:r>
              <a:rPr lang="zh-CN" altLang="en-US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转眼间</a:t>
            </a:r>
            <a:r>
              <a:rPr lang="zh-CN" altLang="en-US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，瓜茎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已经</a:t>
            </a:r>
            <a:r>
              <a:rPr lang="zh-CN" altLang="en-US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爬上了我们这幢楼陡峭的楼墙。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接着</a:t>
            </a:r>
            <a:r>
              <a:rPr lang="zh-CN" altLang="en-US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，它从一楼爬上了二楼，又从二楼爬上了三楼。瓜茎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只有</a:t>
            </a:r>
            <a:r>
              <a:rPr lang="zh-CN" altLang="en-US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细绳一般粗，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却</a:t>
            </a:r>
            <a:r>
              <a:rPr lang="zh-CN" altLang="en-US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能输送足够的水分和养料，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使得</a:t>
            </a:r>
            <a:r>
              <a:rPr lang="zh-CN" altLang="en-US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瓜茎挺拔，叶子茂盛。</a:t>
            </a:r>
            <a:endParaRPr lang="zh-CN" altLang="en-US" sz="2400" b="1" dirty="0">
              <a:blipFill dpi="0" rotWithShape="1">
                <a:blip r:embed="rId5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575175"/>
            <a:ext cx="8199120" cy="14306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</a:t>
            </a:r>
            <a:r>
              <a:rPr lang="zh-CN" altLang="en-US" sz="2400" b="1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孩子长得很快，转眼间，他已经_________，接着，他又_________。虽然他只有_________，却能_________，使得_________。 </a:t>
            </a:r>
            <a:r>
              <a:rPr lang="zh-CN" altLang="en-US" sz="2400" b="1" u="sng" dirty="0">
                <a:blipFill dpi="0" rotWithShape="1">
                  <a:blip r:embed="rId5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</a:t>
            </a:r>
            <a:endParaRPr lang="zh-CN" altLang="en-US" sz="2400" b="1" dirty="0">
              <a:blipFill dpi="0" rotWithShape="1">
                <a:blip r:embed="rId5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7290" y="14719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44729" y="2641600"/>
            <a:ext cx="8446335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</a:t>
            </a:r>
            <a:r>
              <a:rPr sz="2400" b="1" dirty="0" err="1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你自己养过花或别的植物吗？请根据自己的经历描述一种植物生长的过程，比如植物的生长环境、生长过程（种下种子、发芽、开花、结果</a:t>
            </a:r>
            <a:r>
              <a:rPr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）、植物带给你的感受或启发等。请以“我养过的……”为题，字数不少于400字。  </a:t>
            </a:r>
            <a:endParaRPr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0102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382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熟悉下列近义词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506094" y="2195973"/>
          <a:ext cx="11263630" cy="4491112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5423219"/>
                <a:gridCol w="5840411"/>
              </a:tblGrid>
              <a:tr h="5741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简化</a:t>
                      </a:r>
                      <a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精简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让步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妥协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觉悟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觉醒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擅自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私自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结局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结果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生效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有效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救济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救助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盛情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热情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局面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局势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瓦解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分解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廉洁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清廉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慰问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安慰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牵制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牵扯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支援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援助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sym typeface="+mn-ea"/>
                        </a:rPr>
                        <a:t>废除</a:t>
                      </a:r>
                      <a:r>
                        <a:rPr lang="en-US" altLang="zh-CN" sz="24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sym typeface="+mn-ea"/>
                        </a:rPr>
                        <a:t>——</a:t>
                      </a:r>
                      <a:r>
                        <a:rPr lang="zh-CN" altLang="en-US" sz="24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sym typeface="+mn-ea"/>
                        </a:rPr>
                        <a:t>作废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sym typeface="+mn-ea"/>
                        </a:rPr>
                        <a:t>资助</a:t>
                      </a:r>
                      <a:r>
                        <a:rPr lang="en-US" altLang="zh-CN" sz="24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sym typeface="+mn-ea"/>
                        </a:rPr>
                        <a:t>——</a:t>
                      </a:r>
                      <a:r>
                        <a:rPr lang="zh-CN" altLang="en-US" sz="24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sym typeface="+mn-ea"/>
                        </a:rPr>
                        <a:t>赞助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第十八课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Lesson18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09" y="2735580"/>
            <a:ext cx="1950541" cy="13690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295" y="713775"/>
            <a:ext cx="893410" cy="6692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821" y="5385238"/>
            <a:ext cx="848360" cy="61270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07" y="7546293"/>
            <a:ext cx="415588" cy="3874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4363720"/>
            <a:chOff x="264" y="2298"/>
            <a:chExt cx="8640" cy="6872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60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shénqí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神奇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adj. magical, miraculous</a:t>
              </a:r>
              <a:endParaRPr lang="en-US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我们总是惊叹于大自然的神奇。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830" y="2807405"/>
            <a:ext cx="1696720" cy="122540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944" y="5449200"/>
            <a:ext cx="473713" cy="44159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173" y="662340"/>
            <a:ext cx="933654" cy="6553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49" y="-1232358"/>
            <a:ext cx="887302" cy="66471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673" y="7393232"/>
            <a:ext cx="668655" cy="6935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sī</a:t>
              </a:r>
              <a:r>
                <a:rPr lang="en-US" altLang="zh-CN" sz="54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ɡ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uā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丝瓜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hangingPunct="0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towel gourd, sponge gourd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72" y="9282"/>
              <a:ext cx="5898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丝瓜是很常见的食材。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2.xml><?xml version="1.0" encoding="utf-8"?>
<p:tagLst xmlns:p="http://schemas.openxmlformats.org/presentationml/2006/main">
  <p:tag name="KSO_WM_SPECIAL_SOURCE" val="bdnull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KSO_WM_UNIT_TABLE_BEAUTIFY" val="smartTable{a3504bfe-9be4-4cbb-8cd9-10c76e4b185a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9.xml><?xml version="1.0" encoding="utf-8"?>
<p:tagLst xmlns:p="http://schemas.openxmlformats.org/presentationml/2006/main">
  <p:tag name="KSO_WM_SPECIAL_SOURCE" val="bdnul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KSO_WM_UNIT_TABLE_BEAUTIFY" val="smartTable{a3504bfe-9be4-4cbb-8cd9-10c76e4b185a}"/>
</p:tagLst>
</file>

<file path=ppt/tags/tag4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8.xml><?xml version="1.0" encoding="utf-8"?>
<p:tagLst xmlns:p="http://schemas.openxmlformats.org/presentationml/2006/main">
  <p:tag name="KSO_WM_UNIT_TABLE_BEAUTIFY" val="smartTable{a3504bfe-9be4-4cbb-8cd9-10c76e4b185a}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1.xml><?xml version="1.0" encoding="utf-8"?>
<p:tagLst xmlns:p="http://schemas.openxmlformats.org/presentationml/2006/main">
  <p:tag name="KSO_WM_SPECIAL_SOURCE" val="bdnull"/>
</p:tagLst>
</file>

<file path=ppt/tags/tag442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3.xml><?xml version="1.0" encoding="utf-8"?>
<p:tagLst xmlns:p="http://schemas.openxmlformats.org/presentationml/2006/main">
  <p:tag name="KSO_WM_UNIT_PLACING_PICTURE_USER_VIEWPORT" val="{&quot;height&quot;:7620,&quot;width&quot;:7826}"/>
</p:tagLst>
</file>

<file path=ppt/tags/tag444.xml><?xml version="1.0" encoding="utf-8"?>
<p:tagLst xmlns:p="http://schemas.openxmlformats.org/presentationml/2006/main">
  <p:tag name="KSO_WM_UNIT_PLACING_PICTURE_USER_VIEWPORT" val="{&quot;height&quot;:2298,&quot;width&quot;:2298}"/>
</p:tagLst>
</file>

<file path=ppt/tags/tag445.xml><?xml version="1.0" encoding="utf-8"?>
<p:tagLst xmlns:p="http://schemas.openxmlformats.org/presentationml/2006/main">
  <p:tag name="KSO_WM_SPECIAL_SOURCE" val="bdnull"/>
</p:tagLst>
</file>

<file path=ppt/tags/tag44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7.xml><?xml version="1.0" encoding="utf-8"?>
<p:tagLst xmlns:p="http://schemas.openxmlformats.org/presentationml/2006/main">
  <p:tag name="KSO_WM_SPECIAL_SOURCE" val="bdnull"/>
</p:tagLst>
</file>

<file path=ppt/tags/tag448.xml><?xml version="1.0" encoding="utf-8"?>
<p:tagLst xmlns:p="http://schemas.openxmlformats.org/presentationml/2006/main">
  <p:tag name="KSO_WM_UNIT_TABLE_BEAUTIFY" val="smartTable{ac5cdef5-b64f-45b7-a512-3dbb7f1231da}"/>
</p:tagLst>
</file>

<file path=ppt/tags/tag44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10335</Words>
  <Application>WPS Presentation</Application>
  <PresentationFormat>宽屏</PresentationFormat>
  <Paragraphs>1341</Paragraphs>
  <Slides>76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102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Aa日式标题字 (非商业使用)</vt:lpstr>
      <vt:lpstr>Times New Roman</vt:lpstr>
      <vt:lpstr>Arial Unicode MS</vt:lpstr>
      <vt:lpstr>Calibri</vt:lpstr>
      <vt:lpstr>Times New Roman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fuyao0213</dc:creator>
  <cp:lastModifiedBy>Cherries Huynh</cp:lastModifiedBy>
  <cp:revision>1889</cp:revision>
  <dcterms:created xsi:type="dcterms:W3CDTF">2019-06-19T02:08:00Z</dcterms:created>
  <dcterms:modified xsi:type="dcterms:W3CDTF">2022-11-02T16:06:13Z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